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04_0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0A_0.xml" ContentType="application/vnd.ms-powerpoint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94" r:id="rId3"/>
    <p:sldId id="258" r:id="rId4"/>
    <p:sldId id="386" r:id="rId5"/>
    <p:sldId id="260" r:id="rId6"/>
    <p:sldId id="261" r:id="rId7"/>
    <p:sldId id="262" r:id="rId8"/>
    <p:sldId id="263" r:id="rId9"/>
    <p:sldId id="264" r:id="rId10"/>
    <p:sldId id="265" r:id="rId11"/>
    <p:sldId id="382" r:id="rId12"/>
    <p:sldId id="266" r:id="rId13"/>
    <p:sldId id="384" r:id="rId14"/>
    <p:sldId id="267" r:id="rId15"/>
    <p:sldId id="385" r:id="rId16"/>
    <p:sldId id="268" r:id="rId17"/>
    <p:sldId id="269" r:id="rId18"/>
    <p:sldId id="272" r:id="rId19"/>
    <p:sldId id="270" r:id="rId20"/>
    <p:sldId id="271" r:id="rId21"/>
    <p:sldId id="273" r:id="rId22"/>
    <p:sldId id="284" r:id="rId23"/>
    <p:sldId id="276" r:id="rId24"/>
    <p:sldId id="288" r:id="rId25"/>
    <p:sldId id="379" r:id="rId26"/>
    <p:sldId id="380" r:id="rId2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-SemiboldItalic"/>
        <a:ea typeface="Graphik-SemiboldItalic"/>
        <a:cs typeface="Graphik-SemiboldItalic"/>
        <a:sym typeface="Graphik Semibold"/>
      </a:defRPr>
    </a:lvl1pPr>
    <a:lvl2pPr marL="0" marR="0" indent="45720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-SemiboldItalic"/>
        <a:ea typeface="Graphik-SemiboldItalic"/>
        <a:cs typeface="Graphik-SemiboldItalic"/>
        <a:sym typeface="Graphik Semibold"/>
      </a:defRPr>
    </a:lvl2pPr>
    <a:lvl3pPr marL="0" marR="0" indent="91440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-SemiboldItalic"/>
        <a:ea typeface="Graphik-SemiboldItalic"/>
        <a:cs typeface="Graphik-SemiboldItalic"/>
        <a:sym typeface="Graphik Semibold"/>
      </a:defRPr>
    </a:lvl3pPr>
    <a:lvl4pPr marL="0" marR="0" indent="137160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-SemiboldItalic"/>
        <a:ea typeface="Graphik-SemiboldItalic"/>
        <a:cs typeface="Graphik-SemiboldItalic"/>
        <a:sym typeface="Graphik Semibold"/>
      </a:defRPr>
    </a:lvl4pPr>
    <a:lvl5pPr marL="0" marR="0" indent="182880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-SemiboldItalic"/>
        <a:ea typeface="Graphik-SemiboldItalic"/>
        <a:cs typeface="Graphik-SemiboldItalic"/>
        <a:sym typeface="Graphik Semibold"/>
      </a:defRPr>
    </a:lvl5pPr>
    <a:lvl6pPr marL="0" marR="0" indent="228600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-SemiboldItalic"/>
        <a:ea typeface="Graphik-SemiboldItalic"/>
        <a:cs typeface="Graphik-SemiboldItalic"/>
        <a:sym typeface="Graphik Semibold"/>
      </a:defRPr>
    </a:lvl6pPr>
    <a:lvl7pPr marL="0" marR="0" indent="274320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-SemiboldItalic"/>
        <a:ea typeface="Graphik-SemiboldItalic"/>
        <a:cs typeface="Graphik-SemiboldItalic"/>
        <a:sym typeface="Graphik Semibold"/>
      </a:defRPr>
    </a:lvl7pPr>
    <a:lvl8pPr marL="0" marR="0" indent="320040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-SemiboldItalic"/>
        <a:ea typeface="Graphik-SemiboldItalic"/>
        <a:cs typeface="Graphik-SemiboldItalic"/>
        <a:sym typeface="Graphik Semibold"/>
      </a:defRPr>
    </a:lvl8pPr>
    <a:lvl9pPr marL="0" marR="0" indent="365760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-SemiboldItalic"/>
        <a:ea typeface="Graphik-SemiboldItalic"/>
        <a:cs typeface="Graphik-SemiboldItalic"/>
        <a:sym typeface="Graphik Semibold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2FAF9E-126E-BAF1-75DF-E023B13804F5}" name="Bourdeau, Beth" initials="" userId="S::beth.bourdeau@ucsf.edu::2987ae22-1293-49aa-bfa8-355884f19398" providerId="AD"/>
  <p188:author id="{3F6D05C2-A614-30D9-77F1-49FB56B071F8}" name="Van Nuys, Jonathan" initials="VNJ" userId="S::Jonathan.Vannuys@ucsf.edu::42d49a7e-9bf4-4867-a29e-950eaf5ced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C6A8"/>
    <a:srgbClr val="66C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5AF966-3447-CC43-A880-8DBDB554414A}" v="3" dt="2025-08-28T18:24:59.88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EFA07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254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254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3712597"/>
              <a:satOff val="-23099"/>
              <a:lumOff val="5802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9BCEF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2871FF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D1F6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E7FE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53" autoAdjust="0"/>
    <p:restoredTop sz="86624"/>
  </p:normalViewPr>
  <p:slideViewPr>
    <p:cSldViewPr snapToGrid="0">
      <p:cViewPr varScale="1">
        <p:scale>
          <a:sx n="46" d="100"/>
          <a:sy n="46" d="100"/>
        </p:scale>
        <p:origin x="240" y="34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on Van Nuys" userId="196253604_tp_box_2" providerId="OAuth2" clId="{36749FD4-3A79-55CD-A1D7-A5BE0368B401}"/>
    <pc:docChg chg="custSel modSld">
      <pc:chgData name="Jonathon Van Nuys" userId="196253604_tp_box_2" providerId="OAuth2" clId="{36749FD4-3A79-55CD-A1D7-A5BE0368B401}" dt="2025-08-28T20:58:18.061" v="16" actId="478"/>
      <pc:docMkLst>
        <pc:docMk/>
      </pc:docMkLst>
      <pc:sldChg chg="addSp delSp modSp mod modTransition modAnim">
        <pc:chgData name="Jonathon Van Nuys" userId="196253604_tp_box_2" providerId="OAuth2" clId="{36749FD4-3A79-55CD-A1D7-A5BE0368B401}" dt="2025-08-28T18:24:59.882" v="13"/>
        <pc:sldMkLst>
          <pc:docMk/>
          <pc:sldMk cId="0" sldId="256"/>
        </pc:sldMkLst>
        <pc:picChg chg="add del mod">
          <ac:chgData name="Jonathon Van Nuys" userId="196253604_tp_box_2" providerId="OAuth2" clId="{36749FD4-3A79-55CD-A1D7-A5BE0368B401}" dt="2025-08-28T18:13:51.452" v="8" actId="478"/>
          <ac:picMkLst>
            <pc:docMk/>
            <pc:sldMk cId="0" sldId="256"/>
            <ac:picMk id="2" creationId="{41241AE9-AAA7-9452-77BC-2DBAF0985A1F}"/>
          </ac:picMkLst>
        </pc:picChg>
        <pc:picChg chg="add del mod">
          <ac:chgData name="Jonathon Van Nuys" userId="196253604_tp_box_2" providerId="OAuth2" clId="{36749FD4-3A79-55CD-A1D7-A5BE0368B401}" dt="2025-08-28T18:24:59.882" v="13"/>
          <ac:picMkLst>
            <pc:docMk/>
            <pc:sldMk cId="0" sldId="256"/>
            <ac:picMk id="6" creationId="{98F12C69-03B5-51D2-AD60-68E177F18C6B}"/>
          </ac:picMkLst>
        </pc:picChg>
      </pc:sldChg>
      <pc:sldChg chg="modTransition">
        <pc:chgData name="Jonathon Van Nuys" userId="196253604_tp_box_2" providerId="OAuth2" clId="{36749FD4-3A79-55CD-A1D7-A5BE0368B401}" dt="2025-08-28T18:24:59.882" v="13"/>
        <pc:sldMkLst>
          <pc:docMk/>
          <pc:sldMk cId="0" sldId="258"/>
        </pc:sldMkLst>
      </pc:sldChg>
      <pc:sldChg chg="modTransition">
        <pc:chgData name="Jonathon Van Nuys" userId="196253604_tp_box_2" providerId="OAuth2" clId="{36749FD4-3A79-55CD-A1D7-A5BE0368B401}" dt="2025-08-28T18:24:59.882" v="13"/>
        <pc:sldMkLst>
          <pc:docMk/>
          <pc:sldMk cId="0" sldId="260"/>
        </pc:sldMkLst>
      </pc:sldChg>
      <pc:sldChg chg="modTransition">
        <pc:chgData name="Jonathon Van Nuys" userId="196253604_tp_box_2" providerId="OAuth2" clId="{36749FD4-3A79-55CD-A1D7-A5BE0368B401}" dt="2025-08-28T18:24:59.882" v="13"/>
        <pc:sldMkLst>
          <pc:docMk/>
          <pc:sldMk cId="0" sldId="261"/>
        </pc:sldMkLst>
      </pc:sldChg>
      <pc:sldChg chg="modTransition">
        <pc:chgData name="Jonathon Van Nuys" userId="196253604_tp_box_2" providerId="OAuth2" clId="{36749FD4-3A79-55CD-A1D7-A5BE0368B401}" dt="2025-08-28T18:24:59.882" v="13"/>
        <pc:sldMkLst>
          <pc:docMk/>
          <pc:sldMk cId="0" sldId="262"/>
        </pc:sldMkLst>
      </pc:sldChg>
      <pc:sldChg chg="modTransition">
        <pc:chgData name="Jonathon Van Nuys" userId="196253604_tp_box_2" providerId="OAuth2" clId="{36749FD4-3A79-55CD-A1D7-A5BE0368B401}" dt="2025-08-28T18:24:59.882" v="13"/>
        <pc:sldMkLst>
          <pc:docMk/>
          <pc:sldMk cId="0" sldId="263"/>
        </pc:sldMkLst>
      </pc:sldChg>
      <pc:sldChg chg="modTransition">
        <pc:chgData name="Jonathon Van Nuys" userId="196253604_tp_box_2" providerId="OAuth2" clId="{36749FD4-3A79-55CD-A1D7-A5BE0368B401}" dt="2025-08-28T18:24:59.882" v="13"/>
        <pc:sldMkLst>
          <pc:docMk/>
          <pc:sldMk cId="0" sldId="264"/>
        </pc:sldMkLst>
      </pc:sldChg>
      <pc:sldChg chg="modTransition">
        <pc:chgData name="Jonathon Van Nuys" userId="196253604_tp_box_2" providerId="OAuth2" clId="{36749FD4-3A79-55CD-A1D7-A5BE0368B401}" dt="2025-08-28T18:24:59.882" v="13"/>
        <pc:sldMkLst>
          <pc:docMk/>
          <pc:sldMk cId="0" sldId="265"/>
        </pc:sldMkLst>
      </pc:sldChg>
      <pc:sldChg chg="modTransition">
        <pc:chgData name="Jonathon Van Nuys" userId="196253604_tp_box_2" providerId="OAuth2" clId="{36749FD4-3A79-55CD-A1D7-A5BE0368B401}" dt="2025-08-28T18:24:59.882" v="13"/>
        <pc:sldMkLst>
          <pc:docMk/>
          <pc:sldMk cId="0" sldId="266"/>
        </pc:sldMkLst>
      </pc:sldChg>
      <pc:sldChg chg="modTransition">
        <pc:chgData name="Jonathon Van Nuys" userId="196253604_tp_box_2" providerId="OAuth2" clId="{36749FD4-3A79-55CD-A1D7-A5BE0368B401}" dt="2025-08-28T18:24:59.882" v="13"/>
        <pc:sldMkLst>
          <pc:docMk/>
          <pc:sldMk cId="0" sldId="267"/>
        </pc:sldMkLst>
      </pc:sldChg>
      <pc:sldChg chg="modTransition">
        <pc:chgData name="Jonathon Van Nuys" userId="196253604_tp_box_2" providerId="OAuth2" clId="{36749FD4-3A79-55CD-A1D7-A5BE0368B401}" dt="2025-08-28T18:24:59.882" v="13"/>
        <pc:sldMkLst>
          <pc:docMk/>
          <pc:sldMk cId="0" sldId="268"/>
        </pc:sldMkLst>
      </pc:sldChg>
      <pc:sldChg chg="modTransition">
        <pc:chgData name="Jonathon Van Nuys" userId="196253604_tp_box_2" providerId="OAuth2" clId="{36749FD4-3A79-55CD-A1D7-A5BE0368B401}" dt="2025-08-28T18:24:59.882" v="13"/>
        <pc:sldMkLst>
          <pc:docMk/>
          <pc:sldMk cId="0" sldId="269"/>
        </pc:sldMkLst>
      </pc:sldChg>
      <pc:sldChg chg="modTransition">
        <pc:chgData name="Jonathon Van Nuys" userId="196253604_tp_box_2" providerId="OAuth2" clId="{36749FD4-3A79-55CD-A1D7-A5BE0368B401}" dt="2025-08-28T18:24:59.882" v="13"/>
        <pc:sldMkLst>
          <pc:docMk/>
          <pc:sldMk cId="0" sldId="270"/>
        </pc:sldMkLst>
      </pc:sldChg>
      <pc:sldChg chg="modTransition">
        <pc:chgData name="Jonathon Van Nuys" userId="196253604_tp_box_2" providerId="OAuth2" clId="{36749FD4-3A79-55CD-A1D7-A5BE0368B401}" dt="2025-08-28T18:24:59.882" v="13"/>
        <pc:sldMkLst>
          <pc:docMk/>
          <pc:sldMk cId="0" sldId="271"/>
        </pc:sldMkLst>
      </pc:sldChg>
      <pc:sldChg chg="modTransition">
        <pc:chgData name="Jonathon Van Nuys" userId="196253604_tp_box_2" providerId="OAuth2" clId="{36749FD4-3A79-55CD-A1D7-A5BE0368B401}" dt="2025-08-28T18:24:59.882" v="13"/>
        <pc:sldMkLst>
          <pc:docMk/>
          <pc:sldMk cId="0" sldId="272"/>
        </pc:sldMkLst>
      </pc:sldChg>
      <pc:sldChg chg="modTransition">
        <pc:chgData name="Jonathon Van Nuys" userId="196253604_tp_box_2" providerId="OAuth2" clId="{36749FD4-3A79-55CD-A1D7-A5BE0368B401}" dt="2025-08-28T18:24:59.882" v="13"/>
        <pc:sldMkLst>
          <pc:docMk/>
          <pc:sldMk cId="0" sldId="273"/>
        </pc:sldMkLst>
      </pc:sldChg>
      <pc:sldChg chg="modTransition">
        <pc:chgData name="Jonathon Van Nuys" userId="196253604_tp_box_2" providerId="OAuth2" clId="{36749FD4-3A79-55CD-A1D7-A5BE0368B401}" dt="2025-08-28T18:24:59.882" v="13"/>
        <pc:sldMkLst>
          <pc:docMk/>
          <pc:sldMk cId="0" sldId="276"/>
        </pc:sldMkLst>
      </pc:sldChg>
      <pc:sldChg chg="modTransition">
        <pc:chgData name="Jonathon Van Nuys" userId="196253604_tp_box_2" providerId="OAuth2" clId="{36749FD4-3A79-55CD-A1D7-A5BE0368B401}" dt="2025-08-28T18:24:59.882" v="13"/>
        <pc:sldMkLst>
          <pc:docMk/>
          <pc:sldMk cId="0" sldId="284"/>
        </pc:sldMkLst>
      </pc:sldChg>
      <pc:sldChg chg="modTransition">
        <pc:chgData name="Jonathon Van Nuys" userId="196253604_tp_box_2" providerId="OAuth2" clId="{36749FD4-3A79-55CD-A1D7-A5BE0368B401}" dt="2025-08-28T18:24:59.882" v="13"/>
        <pc:sldMkLst>
          <pc:docMk/>
          <pc:sldMk cId="0" sldId="288"/>
        </pc:sldMkLst>
      </pc:sldChg>
      <pc:sldChg chg="modTransition">
        <pc:chgData name="Jonathon Van Nuys" userId="196253604_tp_box_2" providerId="OAuth2" clId="{36749FD4-3A79-55CD-A1D7-A5BE0368B401}" dt="2025-08-28T18:24:59.882" v="13"/>
        <pc:sldMkLst>
          <pc:docMk/>
          <pc:sldMk cId="4158127795" sldId="294"/>
        </pc:sldMkLst>
      </pc:sldChg>
      <pc:sldChg chg="modTransition">
        <pc:chgData name="Jonathon Van Nuys" userId="196253604_tp_box_2" providerId="OAuth2" clId="{36749FD4-3A79-55CD-A1D7-A5BE0368B401}" dt="2025-08-28T18:24:59.882" v="13"/>
        <pc:sldMkLst>
          <pc:docMk/>
          <pc:sldMk cId="0" sldId="379"/>
        </pc:sldMkLst>
      </pc:sldChg>
      <pc:sldChg chg="modTransition">
        <pc:chgData name="Jonathon Van Nuys" userId="196253604_tp_box_2" providerId="OAuth2" clId="{36749FD4-3A79-55CD-A1D7-A5BE0368B401}" dt="2025-08-28T18:24:59.882" v="13"/>
        <pc:sldMkLst>
          <pc:docMk/>
          <pc:sldMk cId="3134791398" sldId="380"/>
        </pc:sldMkLst>
      </pc:sldChg>
      <pc:sldChg chg="modTransition">
        <pc:chgData name="Jonathon Van Nuys" userId="196253604_tp_box_2" providerId="OAuth2" clId="{36749FD4-3A79-55CD-A1D7-A5BE0368B401}" dt="2025-08-28T18:24:59.882" v="13"/>
        <pc:sldMkLst>
          <pc:docMk/>
          <pc:sldMk cId="3611526795" sldId="382"/>
        </pc:sldMkLst>
      </pc:sldChg>
      <pc:sldChg chg="modTransition">
        <pc:chgData name="Jonathon Van Nuys" userId="196253604_tp_box_2" providerId="OAuth2" clId="{36749FD4-3A79-55CD-A1D7-A5BE0368B401}" dt="2025-08-28T18:24:59.882" v="13"/>
        <pc:sldMkLst>
          <pc:docMk/>
          <pc:sldMk cId="3503054176" sldId="384"/>
        </pc:sldMkLst>
      </pc:sldChg>
      <pc:sldChg chg="modTransition">
        <pc:chgData name="Jonathon Van Nuys" userId="196253604_tp_box_2" providerId="OAuth2" clId="{36749FD4-3A79-55CD-A1D7-A5BE0368B401}" dt="2025-08-28T18:24:59.882" v="13"/>
        <pc:sldMkLst>
          <pc:docMk/>
          <pc:sldMk cId="1940824331" sldId="385"/>
        </pc:sldMkLst>
      </pc:sldChg>
      <pc:sldChg chg="addSp delSp modSp mod modTransition">
        <pc:chgData name="Jonathon Van Nuys" userId="196253604_tp_box_2" providerId="OAuth2" clId="{36749FD4-3A79-55CD-A1D7-A5BE0368B401}" dt="2025-08-28T20:58:18.061" v="16" actId="478"/>
        <pc:sldMkLst>
          <pc:docMk/>
          <pc:sldMk cId="0" sldId="386"/>
        </pc:sldMkLst>
        <pc:spChg chg="mod">
          <ac:chgData name="Jonathon Van Nuys" userId="196253604_tp_box_2" providerId="OAuth2" clId="{36749FD4-3A79-55CD-A1D7-A5BE0368B401}" dt="2025-08-28T18:17:29.735" v="10" actId="20577"/>
          <ac:spMkLst>
            <pc:docMk/>
            <pc:sldMk cId="0" sldId="386"/>
            <ac:spMk id="6" creationId="{410C8461-38F1-EE1E-724C-B4B962F9CE19}"/>
          </ac:spMkLst>
        </pc:spChg>
        <pc:spChg chg="mod">
          <ac:chgData name="Jonathon Van Nuys" userId="196253604_tp_box_2" providerId="OAuth2" clId="{36749FD4-3A79-55CD-A1D7-A5BE0368B401}" dt="2025-08-28T18:17:47.195" v="11" actId="20577"/>
          <ac:spMkLst>
            <pc:docMk/>
            <pc:sldMk cId="0" sldId="386"/>
            <ac:spMk id="8" creationId="{89DDB499-3EA7-96BD-0AA3-477CBA53B034}"/>
          </ac:spMkLst>
        </pc:spChg>
        <pc:picChg chg="add del mod">
          <ac:chgData name="Jonathon Van Nuys" userId="196253604_tp_box_2" providerId="OAuth2" clId="{36749FD4-3A79-55CD-A1D7-A5BE0368B401}" dt="2025-08-28T20:58:18.061" v="16" actId="478"/>
          <ac:picMkLst>
            <pc:docMk/>
            <pc:sldMk cId="0" sldId="386"/>
            <ac:picMk id="4" creationId="{860802A7-2959-970A-B65C-78837675D181}"/>
          </ac:picMkLst>
        </pc:picChg>
      </pc:sldChg>
    </pc:docChg>
  </pc:docChgLst>
</pc:chgInfo>
</file>

<file path=ppt/comments/modernComment_104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9681EE5-5135-2A45-9287-77370E57CFBE}" authorId="{FB2FAF9E-126E-BAF1-75DF-E023B13804F5}" created="2025-08-14T23:02:10.32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0"/>
      <ac:spMk id="213" creationId="{00000000-0000-0000-0000-000000000000}"/>
    </ac:deMkLst>
    <p188:replyLst>
      <p188:reply id="{4A3B2D71-BA98-F948-B387-730BC91724B4}" authorId="{3F6D05C2-A614-30D9-77F1-49FB56B071F8}" created="2025-08-19T00:34:46.600">
        <p188:txBody>
          <a:bodyPr/>
          <a:lstStyle/>
          <a:p>
            <a:r>
              <a:rPr lang="en-US"/>
              <a:t>I thought about that and left it out deliberately because I couldn't think of a case where the pharmacy would not ship the medication in its original container, so seemed maybe superfluous?</a:t>
            </a:r>
          </a:p>
        </p188:txBody>
      </p188:reply>
    </p188:replyLst>
    <p188:txBody>
      <a:bodyPr/>
      <a:lstStyle/>
      <a:p>
        <a:r>
          <a:rPr lang="en-US"/>
          <a:t>Other slide deck has additional bullet point:
Ensure the medications are stored in their original containers.</a:t>
        </a:r>
      </a:p>
    </p188:txBody>
  </p188:cm>
</p188:cmLst>
</file>

<file path=ppt/comments/modernComment_10A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EC62F84-DAC7-FF4A-AEC8-2389AC67F41D}" authorId="{FB2FAF9E-126E-BAF1-75DF-E023B13804F5}" created="2025-08-14T23:05:19.39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6"/>
      <ac:spMk id="259" creationId="{00000000-0000-0000-0000-000000000000}"/>
    </ac:deMkLst>
    <p188:txBody>
      <a:bodyPr/>
      <a:lstStyle/>
      <a:p>
        <a:r>
          <a:rPr lang="en-US"/>
          <a:t>What should we tell them to do with the withdrawal needle?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81" name="Shape 18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38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499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39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431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80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201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21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8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135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825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367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860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43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miling person wearing sunglasses and a yellow top against a teal background"/>
          <p:cNvSpPr>
            <a:spLocks noGrp="1"/>
          </p:cNvSpPr>
          <p:nvPr>
            <p:ph type="pic" idx="21"/>
          </p:nvPr>
        </p:nvSpPr>
        <p:spPr>
          <a:xfrm>
            <a:off x="-685800" y="-6146800"/>
            <a:ext cx="34201100" cy="200899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21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95400" y="4384675"/>
            <a:ext cx="21869400" cy="4699000"/>
          </a:xfrm>
          <a:prstGeom prst="rect">
            <a:avLst/>
          </a:prstGeom>
        </p:spPr>
        <p:txBody>
          <a:bodyPr/>
          <a:lstStyle/>
          <a:p>
            <a:r>
              <a:rPr dirty="0"/>
              <a:t>Presentation Title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9268776"/>
            <a:ext cx="21869400" cy="1422714"/>
          </a:xfrm>
          <a:prstGeom prst="rect">
            <a:avLst/>
          </a:prstGeom>
        </p:spPr>
        <p:txBody>
          <a:bodyPr/>
          <a:lstStyle/>
          <a:p>
            <a:r>
              <a:rPr dirty="0"/>
              <a:t>Presentation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>
            <a:normAutofit/>
          </a:bodyPr>
          <a:lstStyle>
            <a:lvl1pPr defTabSz="584200">
              <a:spcBef>
                <a:spcPts val="3200"/>
              </a:spcBef>
              <a:defRPr sz="2000" b="0" i="0" cap="none" spc="-59">
                <a:latin typeface="Falling Sky Extended" panose="020B0603030403020204" pitchFamily="34" charset="77"/>
                <a:ea typeface="Falling Sky Extended" panose="020B0603030403020204" pitchFamily="34" charset="77"/>
                <a:cs typeface="Falling Sky Extended" panose="020B0603030403020204" pitchFamily="34" charset="77"/>
                <a:sym typeface="Graphik Medium"/>
              </a:defRPr>
            </a:lvl1pPr>
          </a:lstStyle>
          <a:p>
            <a:r>
              <a:rPr lang="en-US" dirty="0"/>
              <a:t>INVITE-Home</a:t>
            </a:r>
          </a:p>
        </p:txBody>
      </p:sp>
      <p:sp>
        <p:nvSpPr>
          <p:cNvPr id="4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6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rPr dirty="0"/>
              <a:t>Slide 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95400" y="4078235"/>
            <a:ext cx="8820150" cy="7429500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sz="4000" b="0" i="0" cap="none" spc="0">
                <a:latin typeface="Helvetica" pitchFamily="2" charset="0"/>
              </a:defRPr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rPr dirty="0"/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58499" y="12981031"/>
            <a:ext cx="361189" cy="4041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61C483AF-8AA4-93A7-E044-92BD3899C000}"/>
              </a:ext>
            </a:extLst>
          </p:cNvPr>
          <p:cNvSpPr/>
          <p:nvPr userDrawn="1"/>
        </p:nvSpPr>
        <p:spPr>
          <a:xfrm>
            <a:off x="0" y="990550"/>
            <a:ext cx="24383999" cy="315163"/>
          </a:xfrm>
          <a:prstGeom prst="rect">
            <a:avLst/>
          </a:prstGeom>
          <a:solidFill>
            <a:srgbClr val="66C5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>
                <a:solidFill>
                  <a:srgbClr val="8BC88E"/>
                </a:solidFill>
              </a:defRPr>
            </a:pPr>
            <a:endParaRPr dirty="0"/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E3D496F6-2B6E-E5A6-ECFB-F4817E9EA2BA}"/>
              </a:ext>
            </a:extLst>
          </p:cNvPr>
          <p:cNvSpPr/>
          <p:nvPr userDrawn="1"/>
        </p:nvSpPr>
        <p:spPr>
          <a:xfrm>
            <a:off x="0" y="12452052"/>
            <a:ext cx="24384000" cy="315163"/>
          </a:xfrm>
          <a:prstGeom prst="rect">
            <a:avLst/>
          </a:prstGeom>
          <a:solidFill>
            <a:srgbClr val="66C5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 dirty="0"/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798D4F23-CD21-0CB6-3BF5-9A16DF07B396}"/>
              </a:ext>
            </a:extLst>
          </p:cNvPr>
          <p:cNvSpPr txBox="1">
            <a:spLocks noGrp="1"/>
          </p:cNvSpPr>
          <p:nvPr>
            <p:ph type="body" idx="22" hasCustomPrompt="1"/>
          </p:nvPr>
        </p:nvSpPr>
        <p:spPr>
          <a:xfrm>
            <a:off x="13017190" y="4078235"/>
            <a:ext cx="8820150" cy="7429500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sz="4000" b="0" i="0" cap="none" spc="0">
                <a:latin typeface="Helvetica" pitchFamily="2" charset="0"/>
              </a:defRPr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rPr dirty="0"/>
              <a:t>Slide bullet text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968649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4412462"/>
            <a:ext cx="11442700" cy="7731913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sz="4000" b="0" i="0" cap="none" spc="0">
                <a:latin typeface="Helvetica" pitchFamily="2" charset="0"/>
              </a:defRPr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rPr dirty="0"/>
              <a:t>Slide bullet text</a:t>
            </a:r>
          </a:p>
        </p:txBody>
      </p:sp>
      <p:sp>
        <p:nvSpPr>
          <p:cNvPr id="6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b="0" i="0" cap="none" spc="-59">
                <a:latin typeface="Falling Sky Extended" panose="020B0603030403020204" pitchFamily="34" charset="77"/>
                <a:ea typeface="Falling Sky Extended" panose="020B0603030403020204" pitchFamily="34" charset="77"/>
                <a:cs typeface="Falling Sky Extended" panose="020B0603030403020204" pitchFamily="34" charset="77"/>
                <a:sym typeface="Graphik Medium"/>
              </a:defRPr>
            </a:lvl1pPr>
          </a:lstStyle>
          <a:p>
            <a:r>
              <a:rPr lang="en-US" dirty="0"/>
              <a:t>INVITE-Home</a:t>
            </a:r>
          </a:p>
        </p:txBody>
      </p:sp>
      <p:sp>
        <p:nvSpPr>
          <p:cNvPr id="65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rPr lang="en-US" dirty="0"/>
              <a:t>DO NOT USE</a:t>
            </a:r>
            <a:endParaRPr dirty="0"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28934BD1-D84D-5D8F-279C-43BA575CC264}"/>
              </a:ext>
            </a:extLst>
          </p:cNvPr>
          <p:cNvSpPr/>
          <p:nvPr userDrawn="1"/>
        </p:nvSpPr>
        <p:spPr>
          <a:xfrm>
            <a:off x="0" y="990550"/>
            <a:ext cx="24383999" cy="315163"/>
          </a:xfrm>
          <a:prstGeom prst="rect">
            <a:avLst/>
          </a:prstGeom>
          <a:solidFill>
            <a:srgbClr val="78C6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>
                <a:solidFill>
                  <a:srgbClr val="8BC88E"/>
                </a:solidFill>
              </a:defRPr>
            </a:pPr>
            <a:endParaRPr dirty="0"/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956A28F3-3D56-16BB-871A-8D75546F81D0}"/>
              </a:ext>
            </a:extLst>
          </p:cNvPr>
          <p:cNvSpPr/>
          <p:nvPr userDrawn="1"/>
        </p:nvSpPr>
        <p:spPr>
          <a:xfrm>
            <a:off x="0" y="12452052"/>
            <a:ext cx="24384000" cy="315163"/>
          </a:xfrm>
          <a:prstGeom prst="rect">
            <a:avLst/>
          </a:prstGeom>
          <a:solidFill>
            <a:srgbClr val="78C6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 dirty="0"/>
          </a:p>
        </p:txBody>
      </p:sp>
      <p:sp>
        <p:nvSpPr>
          <p:cNvPr id="62" name="Person with a big smile wearing a blue top in front of a blue wall"/>
          <p:cNvSpPr>
            <a:spLocks noGrp="1"/>
          </p:cNvSpPr>
          <p:nvPr>
            <p:ph type="pic" idx="21"/>
          </p:nvPr>
        </p:nvSpPr>
        <p:spPr>
          <a:xfrm>
            <a:off x="15544800" y="2625725"/>
            <a:ext cx="8374888" cy="929068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57298" y="2940919"/>
            <a:ext cx="21869401" cy="4699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7000" b="0" i="0">
                <a:latin typeface="Falling Sky Extended" panose="020B0603030403020204" pitchFamily="34" charset="77"/>
              </a:defRPr>
            </a:lvl1pPr>
          </a:lstStyle>
          <a:p>
            <a:r>
              <a:rPr lang="en-US" dirty="0"/>
              <a:t>Section</a:t>
            </a:r>
            <a:r>
              <a:rPr dirty="0"/>
              <a:t> Title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>
                <a:latin typeface="Falling Sky Extended" panose="020B0603030403020204" pitchFamily="34" charset="77"/>
              </a:defRPr>
            </a:lvl1pPr>
            <a:lvl2pPr>
              <a:defRPr b="0" i="0">
                <a:latin typeface="Falling Sky Extended" panose="020B0603030403020204" pitchFamily="34" charset="77"/>
              </a:defRPr>
            </a:lvl2pPr>
            <a:lvl3pPr>
              <a:defRPr b="0" i="0">
                <a:latin typeface="Falling Sky Extended" panose="020B0603030403020204" pitchFamily="34" charset="77"/>
              </a:defRPr>
            </a:lvl3pPr>
            <a:lvl4pPr>
              <a:defRPr b="0" i="0">
                <a:latin typeface="Falling Sky Extended" panose="020B0603030403020204" pitchFamily="34" charset="77"/>
              </a:defRPr>
            </a:lvl4pPr>
            <a:lvl5pPr>
              <a:defRPr b="0" i="0">
                <a:latin typeface="Falling Sky Extended" panose="020B0603030403020204" pitchFamily="34" charset="77"/>
              </a:defRPr>
            </a:lvl5pPr>
          </a:lstStyle>
          <a:p>
            <a:r>
              <a:rPr dirty="0"/>
              <a:t>Presentation Subtitle 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0E483070-C98E-356B-6923-E9A781206DA8}"/>
              </a:ext>
            </a:extLst>
          </p:cNvPr>
          <p:cNvSpPr/>
          <p:nvPr userDrawn="1"/>
        </p:nvSpPr>
        <p:spPr>
          <a:xfrm>
            <a:off x="0" y="990550"/>
            <a:ext cx="24383999" cy="315163"/>
          </a:xfrm>
          <a:prstGeom prst="rect">
            <a:avLst/>
          </a:prstGeom>
          <a:solidFill>
            <a:srgbClr val="78C6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>
                <a:solidFill>
                  <a:srgbClr val="8BC88E"/>
                </a:solidFill>
              </a:defRPr>
            </a:pPr>
            <a:endParaRPr dirty="0"/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FB9B7E70-D576-672E-71B7-77D8FA1535DF}"/>
              </a:ext>
            </a:extLst>
          </p:cNvPr>
          <p:cNvSpPr/>
          <p:nvPr userDrawn="1"/>
        </p:nvSpPr>
        <p:spPr>
          <a:xfrm>
            <a:off x="0" y="12452052"/>
            <a:ext cx="24384000" cy="315163"/>
          </a:xfrm>
          <a:prstGeom prst="rect">
            <a:avLst/>
          </a:prstGeom>
          <a:solidFill>
            <a:srgbClr val="78C6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3934724"/>
            <a:ext cx="11442700" cy="820965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sz="4000" b="0" i="0" cap="none" spc="0">
                <a:latin typeface="Helvetica" pitchFamily="2" charset="0"/>
              </a:defRPr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rPr dirty="0"/>
              <a:t>Slide bullet text</a:t>
            </a:r>
          </a:p>
        </p:txBody>
      </p:sp>
      <p:sp>
        <p:nvSpPr>
          <p:cNvPr id="6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b="0" i="0" cap="none" spc="-59">
                <a:latin typeface="Falling Sky Extended" panose="020B0603030403020204" pitchFamily="34" charset="77"/>
                <a:ea typeface="Falling Sky Extended" panose="020B0603030403020204" pitchFamily="34" charset="77"/>
                <a:cs typeface="Falling Sky Extended" panose="020B0603030403020204" pitchFamily="34" charset="77"/>
                <a:sym typeface="Graphik Medium"/>
              </a:defRPr>
            </a:lvl1pPr>
          </a:lstStyle>
          <a:p>
            <a:r>
              <a:rPr lang="en-US" dirty="0"/>
              <a:t>INVITE-Home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28934BD1-D84D-5D8F-279C-43BA575CC264}"/>
              </a:ext>
            </a:extLst>
          </p:cNvPr>
          <p:cNvSpPr/>
          <p:nvPr userDrawn="1"/>
        </p:nvSpPr>
        <p:spPr>
          <a:xfrm>
            <a:off x="0" y="990550"/>
            <a:ext cx="24383999" cy="315163"/>
          </a:xfrm>
          <a:prstGeom prst="rect">
            <a:avLst/>
          </a:prstGeom>
          <a:solidFill>
            <a:srgbClr val="78C6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>
                <a:solidFill>
                  <a:srgbClr val="8BC88E"/>
                </a:solidFill>
              </a:defRPr>
            </a:pPr>
            <a:endParaRPr dirty="0"/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956A28F3-3D56-16BB-871A-8D75546F81D0}"/>
              </a:ext>
            </a:extLst>
          </p:cNvPr>
          <p:cNvSpPr/>
          <p:nvPr userDrawn="1"/>
        </p:nvSpPr>
        <p:spPr>
          <a:xfrm>
            <a:off x="0" y="12452052"/>
            <a:ext cx="24384000" cy="315163"/>
          </a:xfrm>
          <a:prstGeom prst="rect">
            <a:avLst/>
          </a:prstGeom>
          <a:solidFill>
            <a:srgbClr val="78C6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 dirty="0"/>
          </a:p>
        </p:txBody>
      </p:sp>
      <p:sp>
        <p:nvSpPr>
          <p:cNvPr id="4" name="Person with a big smile wearing a blue top in front of a blue wall">
            <a:extLst>
              <a:ext uri="{FF2B5EF4-FFF2-40B4-BE49-F238E27FC236}">
                <a16:creationId xmlns:a16="http://schemas.microsoft.com/office/drawing/2014/main" id="{E0D94727-906E-3CC8-8D15-43188E2C1C7F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15544800" y="2625725"/>
            <a:ext cx="8374888" cy="929068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5" name="Slide Title">
            <a:extLst>
              <a:ext uri="{FF2B5EF4-FFF2-40B4-BE49-F238E27FC236}">
                <a16:creationId xmlns:a16="http://schemas.microsoft.com/office/drawing/2014/main" id="{E121E617-F339-180B-03DE-846E596E707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6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rPr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8621461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1182350" y="4191001"/>
            <a:ext cx="11442700" cy="7400178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sz="4000" b="0" i="0" cap="none" spc="0">
                <a:latin typeface="Helvetica" pitchFamily="2" charset="0"/>
              </a:defRPr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rPr dirty="0"/>
              <a:t>Slide bullet tex</a:t>
            </a:r>
            <a:r>
              <a:rPr lang="en-US" dirty="0"/>
              <a:t>t</a:t>
            </a:r>
            <a:endParaRPr dirty="0"/>
          </a:p>
        </p:txBody>
      </p:sp>
      <p:sp>
        <p:nvSpPr>
          <p:cNvPr id="6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1315700" y="12954000"/>
            <a:ext cx="592455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b="0" i="0" cap="none" spc="-59">
                <a:latin typeface="Falling Sky Extended" panose="020B0603030403020204" pitchFamily="34" charset="77"/>
                <a:ea typeface="Falling Sky Extended" panose="020B0603030403020204" pitchFamily="34" charset="77"/>
                <a:cs typeface="Falling Sky Extended" panose="020B0603030403020204" pitchFamily="34" charset="77"/>
                <a:sym typeface="Graphik Medium"/>
              </a:defRPr>
            </a:lvl1pPr>
          </a:lstStyle>
          <a:p>
            <a:r>
              <a:rPr lang="en-US" dirty="0"/>
              <a:t>INVITE-Home</a:t>
            </a:r>
          </a:p>
        </p:txBody>
      </p:sp>
      <p:sp>
        <p:nvSpPr>
          <p:cNvPr id="65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1182350" y="1376754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rPr dirty="0"/>
              <a:t>Slide Title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28934BD1-D84D-5D8F-279C-43BA575CC264}"/>
              </a:ext>
            </a:extLst>
          </p:cNvPr>
          <p:cNvSpPr/>
          <p:nvPr userDrawn="1"/>
        </p:nvSpPr>
        <p:spPr>
          <a:xfrm>
            <a:off x="0" y="990550"/>
            <a:ext cx="24383999" cy="315163"/>
          </a:xfrm>
          <a:prstGeom prst="rect">
            <a:avLst/>
          </a:prstGeom>
          <a:solidFill>
            <a:srgbClr val="78C6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>
                <a:solidFill>
                  <a:srgbClr val="8BC88E"/>
                </a:solidFill>
              </a:defRPr>
            </a:pPr>
            <a:endParaRPr dirty="0"/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956A28F3-3D56-16BB-871A-8D75546F81D0}"/>
              </a:ext>
            </a:extLst>
          </p:cNvPr>
          <p:cNvSpPr/>
          <p:nvPr userDrawn="1"/>
        </p:nvSpPr>
        <p:spPr>
          <a:xfrm>
            <a:off x="0" y="12452052"/>
            <a:ext cx="24384000" cy="315163"/>
          </a:xfrm>
          <a:prstGeom prst="rect">
            <a:avLst/>
          </a:prstGeom>
          <a:solidFill>
            <a:srgbClr val="78C6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 dirty="0"/>
          </a:p>
        </p:txBody>
      </p:sp>
      <p:sp>
        <p:nvSpPr>
          <p:cNvPr id="4" name="Person with a big smile wearing a blue top in front of a blue wall">
            <a:extLst>
              <a:ext uri="{FF2B5EF4-FFF2-40B4-BE49-F238E27FC236}">
                <a16:creationId xmlns:a16="http://schemas.microsoft.com/office/drawing/2014/main" id="{D69662CB-4F2B-2CAF-8B6F-7642EBC8E0A3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729940" y="2610241"/>
            <a:ext cx="8374888" cy="929068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103789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>
            <a:normAutofit/>
          </a:bodyPr>
          <a:lstStyle>
            <a:lvl1pPr defTabSz="584200">
              <a:spcBef>
                <a:spcPts val="3200"/>
              </a:spcBef>
              <a:defRPr sz="2000" b="0" i="0" cap="none" spc="-59">
                <a:latin typeface="Falling Sky Extended" panose="020B0603030403020204" pitchFamily="34" charset="77"/>
                <a:ea typeface="Falling Sky Extended" panose="020B0603030403020204" pitchFamily="34" charset="77"/>
                <a:cs typeface="Falling Sky Extended" panose="020B0603030403020204" pitchFamily="34" charset="77"/>
                <a:sym typeface="Graphik Medium"/>
              </a:defRPr>
            </a:lvl1pPr>
          </a:lstStyle>
          <a:p>
            <a:r>
              <a:rPr lang="en-US" dirty="0"/>
              <a:t>INVITE-Home</a:t>
            </a:r>
          </a:p>
        </p:txBody>
      </p:sp>
      <p:sp>
        <p:nvSpPr>
          <p:cNvPr id="4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6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rPr dirty="0"/>
              <a:t>Slide 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95400" y="3919653"/>
            <a:ext cx="8820150" cy="7429500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sz="4000" b="0" i="0" cap="none" spc="0">
                <a:latin typeface="Helvetica" pitchFamily="2" charset="0"/>
              </a:defRPr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rPr dirty="0"/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58499" y="12981031"/>
            <a:ext cx="361189" cy="4041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61C483AF-8AA4-93A7-E044-92BD3899C000}"/>
              </a:ext>
            </a:extLst>
          </p:cNvPr>
          <p:cNvSpPr/>
          <p:nvPr userDrawn="1"/>
        </p:nvSpPr>
        <p:spPr>
          <a:xfrm>
            <a:off x="0" y="990550"/>
            <a:ext cx="24383999" cy="315163"/>
          </a:xfrm>
          <a:prstGeom prst="rect">
            <a:avLst/>
          </a:prstGeom>
          <a:solidFill>
            <a:srgbClr val="78C6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>
                <a:solidFill>
                  <a:srgbClr val="8BC88E"/>
                </a:solidFill>
              </a:defRPr>
            </a:pPr>
            <a:endParaRPr dirty="0"/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E3D496F6-2B6E-E5A6-ECFB-F4817E9EA2BA}"/>
              </a:ext>
            </a:extLst>
          </p:cNvPr>
          <p:cNvSpPr/>
          <p:nvPr userDrawn="1"/>
        </p:nvSpPr>
        <p:spPr>
          <a:xfrm>
            <a:off x="0" y="12452052"/>
            <a:ext cx="24384000" cy="315163"/>
          </a:xfrm>
          <a:prstGeom prst="rect">
            <a:avLst/>
          </a:prstGeom>
          <a:solidFill>
            <a:srgbClr val="78C6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 dirty="0"/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798D4F23-CD21-0CB6-3BF5-9A16DF07B396}"/>
              </a:ext>
            </a:extLst>
          </p:cNvPr>
          <p:cNvSpPr txBox="1">
            <a:spLocks noGrp="1"/>
          </p:cNvSpPr>
          <p:nvPr>
            <p:ph type="body" idx="22" hasCustomPrompt="1"/>
          </p:nvPr>
        </p:nvSpPr>
        <p:spPr>
          <a:xfrm>
            <a:off x="13463238" y="3919653"/>
            <a:ext cx="8820150" cy="7429500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sz="4000" b="0" i="0" cap="none" spc="0">
                <a:latin typeface="Helvetica" pitchFamily="2" charset="0"/>
              </a:defRPr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rPr dirty="0"/>
              <a:t>Slide bullet text</a:t>
            </a:r>
          </a:p>
        </p:txBody>
      </p:sp>
    </p:spTree>
    <p:extLst>
      <p:ext uri="{BB962C8B-B14F-4D97-AF65-F5344CB8AC3E}">
        <p14:creationId xmlns:p14="http://schemas.microsoft.com/office/powerpoint/2010/main" val="30361929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57298" y="2937744"/>
            <a:ext cx="21869401" cy="4699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7000" b="0" i="0">
                <a:latin typeface="Falling Sky Extended" panose="020B0603030403020204" pitchFamily="34" charset="77"/>
              </a:defRPr>
            </a:lvl1pPr>
          </a:lstStyle>
          <a:p>
            <a:r>
              <a:rPr lang="en-US" dirty="0"/>
              <a:t>Section</a:t>
            </a:r>
            <a:r>
              <a:rPr dirty="0"/>
              <a:t> Title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>
                <a:latin typeface="Falling Sky Extended" panose="020B0603030403020204" pitchFamily="34" charset="77"/>
              </a:defRPr>
            </a:lvl1pPr>
            <a:lvl2pPr>
              <a:defRPr b="0" i="0">
                <a:latin typeface="Falling Sky Extended" panose="020B0603030403020204" pitchFamily="34" charset="77"/>
              </a:defRPr>
            </a:lvl2pPr>
            <a:lvl3pPr>
              <a:defRPr b="0" i="0">
                <a:latin typeface="Falling Sky Extended" panose="020B0603030403020204" pitchFamily="34" charset="77"/>
              </a:defRPr>
            </a:lvl3pPr>
            <a:lvl4pPr>
              <a:defRPr b="0" i="0">
                <a:latin typeface="Falling Sky Extended" panose="020B0603030403020204" pitchFamily="34" charset="77"/>
              </a:defRPr>
            </a:lvl4pPr>
            <a:lvl5pPr>
              <a:defRPr b="0" i="0">
                <a:latin typeface="Falling Sky Extended" panose="020B0603030403020204" pitchFamily="34" charset="77"/>
              </a:defRPr>
            </a:lvl5pPr>
          </a:lstStyle>
          <a:p>
            <a:r>
              <a:rPr dirty="0"/>
              <a:t>Presentation Subtitle 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0E483070-C98E-356B-6923-E9A781206DA8}"/>
              </a:ext>
            </a:extLst>
          </p:cNvPr>
          <p:cNvSpPr/>
          <p:nvPr userDrawn="1"/>
        </p:nvSpPr>
        <p:spPr>
          <a:xfrm>
            <a:off x="0" y="990550"/>
            <a:ext cx="24383999" cy="315163"/>
          </a:xfrm>
          <a:prstGeom prst="rect">
            <a:avLst/>
          </a:prstGeom>
          <a:solidFill>
            <a:srgbClr val="66C5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>
                <a:solidFill>
                  <a:srgbClr val="8BC88E"/>
                </a:solidFill>
              </a:defRPr>
            </a:pPr>
            <a:endParaRPr dirty="0"/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FB9B7E70-D576-672E-71B7-77D8FA1535DF}"/>
              </a:ext>
            </a:extLst>
          </p:cNvPr>
          <p:cNvSpPr/>
          <p:nvPr userDrawn="1"/>
        </p:nvSpPr>
        <p:spPr>
          <a:xfrm>
            <a:off x="0" y="12452052"/>
            <a:ext cx="24384000" cy="315163"/>
          </a:xfrm>
          <a:prstGeom prst="rect">
            <a:avLst/>
          </a:prstGeom>
          <a:solidFill>
            <a:srgbClr val="66C5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081689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>
            <a:normAutofit/>
          </a:bodyPr>
          <a:lstStyle>
            <a:lvl1pPr defTabSz="584200">
              <a:spcBef>
                <a:spcPts val="3200"/>
              </a:spcBef>
              <a:defRPr sz="2000" b="0" i="0" cap="none" spc="-59">
                <a:latin typeface="Falling Sky Extended" panose="020B0603030403020204" pitchFamily="34" charset="77"/>
                <a:ea typeface="Falling Sky Extended" panose="020B0603030403020204" pitchFamily="34" charset="77"/>
                <a:cs typeface="Falling Sky Extended" panose="020B0603030403020204" pitchFamily="34" charset="77"/>
                <a:sym typeface="Graphik Medium"/>
              </a:defRPr>
            </a:lvl1pPr>
          </a:lstStyle>
          <a:p>
            <a:r>
              <a:rPr lang="en-US" dirty="0"/>
              <a:t>INVITE-Home</a:t>
            </a:r>
          </a:p>
        </p:txBody>
      </p:sp>
      <p:sp>
        <p:nvSpPr>
          <p:cNvPr id="4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6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rPr dirty="0"/>
              <a:t>Slide 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95400" y="4210050"/>
            <a:ext cx="21869400" cy="8197850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sz="4000" b="0" i="0" cap="none" spc="0">
                <a:latin typeface="Helvetica" pitchFamily="2" charset="0"/>
              </a:defRPr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rPr dirty="0"/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58499" y="12981031"/>
            <a:ext cx="361189" cy="4041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61C483AF-8AA4-93A7-E044-92BD3899C000}"/>
              </a:ext>
            </a:extLst>
          </p:cNvPr>
          <p:cNvSpPr/>
          <p:nvPr userDrawn="1"/>
        </p:nvSpPr>
        <p:spPr>
          <a:xfrm>
            <a:off x="0" y="990550"/>
            <a:ext cx="24383999" cy="315163"/>
          </a:xfrm>
          <a:prstGeom prst="rect">
            <a:avLst/>
          </a:prstGeom>
          <a:solidFill>
            <a:srgbClr val="66C5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>
                <a:solidFill>
                  <a:srgbClr val="8BC88E"/>
                </a:solidFill>
              </a:defRPr>
            </a:pPr>
            <a:endParaRPr dirty="0"/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E3D496F6-2B6E-E5A6-ECFB-F4817E9EA2BA}"/>
              </a:ext>
            </a:extLst>
          </p:cNvPr>
          <p:cNvSpPr/>
          <p:nvPr userDrawn="1"/>
        </p:nvSpPr>
        <p:spPr>
          <a:xfrm>
            <a:off x="0" y="12452052"/>
            <a:ext cx="24384000" cy="315163"/>
          </a:xfrm>
          <a:prstGeom prst="rect">
            <a:avLst/>
          </a:prstGeom>
          <a:solidFill>
            <a:srgbClr val="66C5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099876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3714067"/>
            <a:ext cx="11442700" cy="6886575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sz="4000" b="0" i="0" cap="none" spc="0">
                <a:latin typeface="Helvetica" pitchFamily="2" charset="0"/>
              </a:defRPr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rPr dirty="0"/>
              <a:t>Slide bullet text</a:t>
            </a:r>
          </a:p>
        </p:txBody>
      </p:sp>
      <p:sp>
        <p:nvSpPr>
          <p:cNvPr id="6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b="0" i="0" cap="none" spc="-59">
                <a:latin typeface="Falling Sky Extended" panose="020B0603030403020204" pitchFamily="34" charset="77"/>
                <a:ea typeface="Falling Sky Extended" panose="020B0603030403020204" pitchFamily="34" charset="77"/>
                <a:cs typeface="Falling Sky Extended" panose="020B0603030403020204" pitchFamily="34" charset="77"/>
                <a:sym typeface="Graphik Medium"/>
              </a:defRPr>
            </a:lvl1pPr>
          </a:lstStyle>
          <a:p>
            <a:r>
              <a:rPr lang="en-US" dirty="0"/>
              <a:t>INVITE-Home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28934BD1-D84D-5D8F-279C-43BA575CC264}"/>
              </a:ext>
            </a:extLst>
          </p:cNvPr>
          <p:cNvSpPr/>
          <p:nvPr userDrawn="1"/>
        </p:nvSpPr>
        <p:spPr>
          <a:xfrm>
            <a:off x="0" y="990550"/>
            <a:ext cx="24383999" cy="315163"/>
          </a:xfrm>
          <a:prstGeom prst="rect">
            <a:avLst/>
          </a:prstGeom>
          <a:solidFill>
            <a:srgbClr val="66C5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>
                <a:solidFill>
                  <a:srgbClr val="8BC88E"/>
                </a:solidFill>
              </a:defRPr>
            </a:pPr>
            <a:endParaRPr dirty="0"/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956A28F3-3D56-16BB-871A-8D75546F81D0}"/>
              </a:ext>
            </a:extLst>
          </p:cNvPr>
          <p:cNvSpPr/>
          <p:nvPr userDrawn="1"/>
        </p:nvSpPr>
        <p:spPr>
          <a:xfrm>
            <a:off x="0" y="12452052"/>
            <a:ext cx="24384000" cy="315163"/>
          </a:xfrm>
          <a:prstGeom prst="rect">
            <a:avLst/>
          </a:prstGeom>
          <a:solidFill>
            <a:srgbClr val="66C5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 dirty="0"/>
          </a:p>
        </p:txBody>
      </p:sp>
      <p:sp>
        <p:nvSpPr>
          <p:cNvPr id="4" name="Person with a big smile wearing a blue top in front of a blue wall">
            <a:extLst>
              <a:ext uri="{FF2B5EF4-FFF2-40B4-BE49-F238E27FC236}">
                <a16:creationId xmlns:a16="http://schemas.microsoft.com/office/drawing/2014/main" id="{FB7AAE6D-7BCB-D0B9-BAE5-B6AEF9B8A680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15544800" y="2625725"/>
            <a:ext cx="8374888" cy="929068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5" name="Slide Title">
            <a:extLst>
              <a:ext uri="{FF2B5EF4-FFF2-40B4-BE49-F238E27FC236}">
                <a16:creationId xmlns:a16="http://schemas.microsoft.com/office/drawing/2014/main" id="{502623BD-45E5-3E56-8A95-3E4425D4E26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6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rPr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65216524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1182350" y="4704603"/>
            <a:ext cx="11442700" cy="6886575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sz="4000" b="0" i="0" cap="none" spc="0">
                <a:latin typeface="Helvetica" pitchFamily="2" charset="0"/>
              </a:defRPr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rPr dirty="0"/>
              <a:t>Slide bullet tex</a:t>
            </a:r>
            <a:r>
              <a:rPr lang="en-US" dirty="0"/>
              <a:t>t</a:t>
            </a:r>
            <a:endParaRPr dirty="0"/>
          </a:p>
        </p:txBody>
      </p:sp>
      <p:sp>
        <p:nvSpPr>
          <p:cNvPr id="6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1315700" y="12954000"/>
            <a:ext cx="592455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b="0" i="0" cap="none" spc="-59">
                <a:latin typeface="Falling Sky Extended" panose="020B0603030403020204" pitchFamily="34" charset="77"/>
                <a:ea typeface="Falling Sky Extended" panose="020B0603030403020204" pitchFamily="34" charset="77"/>
                <a:cs typeface="Falling Sky Extended" panose="020B0603030403020204" pitchFamily="34" charset="77"/>
                <a:sym typeface="Graphik Medium"/>
              </a:defRPr>
            </a:lvl1pPr>
          </a:lstStyle>
          <a:p>
            <a:r>
              <a:rPr lang="en-US" dirty="0"/>
              <a:t>INVITE-Home</a:t>
            </a:r>
          </a:p>
        </p:txBody>
      </p:sp>
      <p:sp>
        <p:nvSpPr>
          <p:cNvPr id="65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1182350" y="1376754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rPr dirty="0"/>
              <a:t>Slide Title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28934BD1-D84D-5D8F-279C-43BA575CC264}"/>
              </a:ext>
            </a:extLst>
          </p:cNvPr>
          <p:cNvSpPr/>
          <p:nvPr userDrawn="1"/>
        </p:nvSpPr>
        <p:spPr>
          <a:xfrm>
            <a:off x="0" y="990550"/>
            <a:ext cx="24383999" cy="315163"/>
          </a:xfrm>
          <a:prstGeom prst="rect">
            <a:avLst/>
          </a:prstGeom>
          <a:solidFill>
            <a:srgbClr val="66C5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>
                <a:solidFill>
                  <a:srgbClr val="8BC88E"/>
                </a:solidFill>
              </a:defRPr>
            </a:pPr>
            <a:endParaRPr dirty="0"/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956A28F3-3D56-16BB-871A-8D75546F81D0}"/>
              </a:ext>
            </a:extLst>
          </p:cNvPr>
          <p:cNvSpPr/>
          <p:nvPr userDrawn="1"/>
        </p:nvSpPr>
        <p:spPr>
          <a:xfrm>
            <a:off x="0" y="12452052"/>
            <a:ext cx="24384000" cy="315163"/>
          </a:xfrm>
          <a:prstGeom prst="rect">
            <a:avLst/>
          </a:prstGeom>
          <a:solidFill>
            <a:srgbClr val="66C5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 dirty="0"/>
          </a:p>
        </p:txBody>
      </p:sp>
      <p:sp>
        <p:nvSpPr>
          <p:cNvPr id="4" name="Person with a big smile wearing a blue top in front of a blue wall">
            <a:extLst>
              <a:ext uri="{FF2B5EF4-FFF2-40B4-BE49-F238E27FC236}">
                <a16:creationId xmlns:a16="http://schemas.microsoft.com/office/drawing/2014/main" id="{91053F49-31F5-66C5-032C-FB5B30F303AF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729940" y="2610241"/>
            <a:ext cx="8374888" cy="929068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61136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1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rPr dirty="0"/>
              <a:t>Presentation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1" cy="140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Presentation Subtitle 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58499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3428914">
              <a:spcBef>
                <a:spcPts val="0"/>
              </a:spcBef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Graphik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69" r:id="rId3"/>
    <p:sldLayoutId id="2147483671" r:id="rId4"/>
    <p:sldLayoutId id="2147483672" r:id="rId5"/>
    <p:sldLayoutId id="2147483666" r:id="rId6"/>
    <p:sldLayoutId id="2147483667" r:id="rId7"/>
    <p:sldLayoutId id="2147483668" r:id="rId8"/>
    <p:sldLayoutId id="2147483670" r:id="rId9"/>
    <p:sldLayoutId id="2147483673" r:id="rId10"/>
    <p:sldLayoutId id="2147483654" r:id="rId11"/>
  </p:sldLayoutIdLst>
  <p:transition spd="med"/>
  <p:txStyles>
    <p:titleStyle>
      <a:lvl1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all" spc="-665" baseline="0">
          <a:solidFill>
            <a:srgbClr val="000000"/>
          </a:solidFill>
          <a:uFillTx/>
          <a:latin typeface="Falling Sky Extended" panose="020B0603030403020204" pitchFamily="34" charset="77"/>
          <a:ea typeface="+mn-ea"/>
          <a:cs typeface="+mn-cs"/>
          <a:sym typeface="Graphik"/>
        </a:defRPr>
      </a:lvl1pPr>
      <a:lvl2pPr marL="0" marR="0" indent="4572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Falling Sky Extended" panose="020B0603030403020204" pitchFamily="34" charset="77"/>
          <a:ea typeface="Falling Sky Extended" panose="020B0603030403020204" pitchFamily="34" charset="77"/>
          <a:cs typeface="Falling Sky Extended" panose="020B0603030403020204" pitchFamily="34" charset="77"/>
          <a:sym typeface="Graphik Semibold"/>
        </a:defRPr>
      </a:lvl1pPr>
      <a:lvl2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-SemiboldItalic"/>
          <a:ea typeface="Graphik-SemiboldItalic"/>
          <a:cs typeface="Graphik-SemiboldItalic"/>
          <a:sym typeface="Graphik Semibold"/>
        </a:defRPr>
      </a:lvl2pPr>
      <a:lvl3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-SemiboldItalic"/>
          <a:ea typeface="Graphik-SemiboldItalic"/>
          <a:cs typeface="Graphik-SemiboldItalic"/>
          <a:sym typeface="Graphik Semibold"/>
        </a:defRPr>
      </a:lvl3pPr>
      <a:lvl4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-SemiboldItalic"/>
          <a:ea typeface="Graphik-SemiboldItalic"/>
          <a:cs typeface="Graphik-SemiboldItalic"/>
          <a:sym typeface="Graphik Semibold"/>
        </a:defRPr>
      </a:lvl4pPr>
      <a:lvl5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-SemiboldItalic"/>
          <a:ea typeface="Graphik-SemiboldItalic"/>
          <a:cs typeface="Graphik-SemiboldItalic"/>
          <a:sym typeface="Graphik Semibold"/>
        </a:defRPr>
      </a:lvl5pPr>
      <a:lvl6pPr marL="0" marR="0" indent="2286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-SemiboldItalic"/>
          <a:ea typeface="Graphik-SemiboldItalic"/>
          <a:cs typeface="Graphik-SemiboldItalic"/>
          <a:sym typeface="Graphik Semibold"/>
        </a:defRPr>
      </a:lvl6pPr>
      <a:lvl7pPr marL="0" marR="0" indent="2743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-SemiboldItalic"/>
          <a:ea typeface="Graphik-SemiboldItalic"/>
          <a:cs typeface="Graphik-SemiboldItalic"/>
          <a:sym typeface="Graphik Semibold"/>
        </a:defRPr>
      </a:lvl7pPr>
      <a:lvl8pPr marL="0" marR="0" indent="3200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-SemiboldItalic"/>
          <a:ea typeface="Graphik-SemiboldItalic"/>
          <a:cs typeface="Graphik-SemiboldItalic"/>
          <a:sym typeface="Graphik Semibold"/>
        </a:defRPr>
      </a:lvl8pPr>
      <a:lvl9pPr marL="0" marR="0" indent="3657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-SemiboldItalic"/>
          <a:ea typeface="Graphik-SemiboldItalic"/>
          <a:cs typeface="Graphik-SemiboldItalic"/>
          <a:sym typeface="Graphik Semibold"/>
        </a:defRPr>
      </a:lvl9pPr>
    </p:bodyStyle>
    <p:otherStyle>
      <a:lvl1pPr marL="0" marR="0" indent="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A_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INVITE-Home@ucsf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4_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with their hands up&#10;&#10;AI-generated content may be incorrect.">
            <a:extLst>
              <a:ext uri="{FF2B5EF4-FFF2-40B4-BE49-F238E27FC236}">
                <a16:creationId xmlns:a16="http://schemas.microsoft.com/office/drawing/2014/main" id="{6EF98065-D349-656C-11D9-7E8AFB4D3E6C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2" b="5352"/>
          <a:stretch>
            <a:fillRect/>
          </a:stretch>
        </p:blipFill>
        <p:spPr>
          <a:xfrm>
            <a:off x="-1070891" y="-1473555"/>
            <a:ext cx="26525781" cy="15581441"/>
          </a:xfrm>
        </p:spPr>
      </p:pic>
      <p:sp>
        <p:nvSpPr>
          <p:cNvPr id="184" name="Rectangle"/>
          <p:cNvSpPr/>
          <p:nvPr/>
        </p:nvSpPr>
        <p:spPr>
          <a:xfrm>
            <a:off x="1270000" y="5179887"/>
            <a:ext cx="21844000" cy="5410003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spcBef>
                <a:spcPts val="0"/>
              </a:spcBef>
              <a:defRPr sz="2200" spc="-44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85" name="Treatment Buddy Checklist:…"/>
          <p:cNvSpPr txBox="1">
            <a:spLocks noGrp="1"/>
          </p:cNvSpPr>
          <p:nvPr>
            <p:ph type="title"/>
          </p:nvPr>
        </p:nvSpPr>
        <p:spPr>
          <a:xfrm>
            <a:off x="1905000" y="4384675"/>
            <a:ext cx="20574000" cy="4699000"/>
          </a:xfrm>
          <a:prstGeom prst="rect">
            <a:avLst/>
          </a:prstGeom>
        </p:spPr>
        <p:txBody>
          <a:bodyPr/>
          <a:lstStyle/>
          <a:p>
            <a:pPr defTabSz="1126033">
              <a:defRPr sz="12901" b="0" spc="-645">
                <a:latin typeface="Falling Sky Bold"/>
                <a:ea typeface="Falling Sky Bold"/>
                <a:cs typeface="Falling Sky Bold"/>
                <a:sym typeface="Falling Sky Bold"/>
              </a:defRPr>
            </a:pPr>
            <a:r>
              <a:rPr lang="en-US" dirty="0">
                <a:latin typeface="Falling Sky Extended" panose="020B0603030403020204"/>
              </a:rPr>
              <a:t>Checklist: Lenacapavir</a:t>
            </a:r>
          </a:p>
          <a:p>
            <a:pPr defTabSz="1126033">
              <a:defRPr sz="12901" b="0" spc="-645">
                <a:latin typeface="Falling Sky Bold"/>
                <a:ea typeface="Falling Sky Bold"/>
                <a:cs typeface="Falling Sky Bold"/>
                <a:sym typeface="Falling Sky Bold"/>
              </a:defRPr>
            </a:pPr>
            <a:r>
              <a:rPr dirty="0">
                <a:latin typeface="Falling Sky Extended" panose="020B0603030403020204"/>
              </a:rPr>
              <a:t>Step-by-Step Process</a:t>
            </a:r>
          </a:p>
        </p:txBody>
      </p:sp>
      <p:sp>
        <p:nvSpPr>
          <p:cNvPr id="186" name="The INVITE-Home Study"/>
          <p:cNvSpPr txBox="1">
            <a:spLocks noGrp="1"/>
          </p:cNvSpPr>
          <p:nvPr>
            <p:ph type="body" sz="quarter" idx="1"/>
          </p:nvPr>
        </p:nvSpPr>
        <p:spPr>
          <a:xfrm>
            <a:off x="1905000" y="9268776"/>
            <a:ext cx="20574000" cy="1422714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The INVITE-Home Study</a:t>
            </a:r>
          </a:p>
        </p:txBody>
      </p:sp>
      <p:sp>
        <p:nvSpPr>
          <p:cNvPr id="187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3636337" y="12979146"/>
            <a:ext cx="205513" cy="40411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 dirty="0"/>
          </a:p>
        </p:txBody>
      </p:sp>
      <p:pic>
        <p:nvPicPr>
          <p:cNvPr id="188" name="Logo INVITE-Home Large.jpg" descr="Logo INVITE-Home 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246782"/>
            <a:ext cx="3489772" cy="3489773"/>
          </a:xfrm>
          <a:prstGeom prst="rect">
            <a:avLst/>
          </a:prstGeom>
          <a:ln w="12700">
            <a:miter lim="400000"/>
          </a:ln>
          <a:effectLst>
            <a:outerShdw blurRad="127000" dist="127000" dir="2400000" rotWithShape="0">
              <a:srgbClr val="000000">
                <a:alpha val="50000"/>
              </a:srgbClr>
            </a:outerShdw>
          </a:effectLst>
        </p:spPr>
      </p:pic>
      <p:sp>
        <p:nvSpPr>
          <p:cNvPr id="189" name="Image by Ian Talmacs - CC0"/>
          <p:cNvSpPr txBox="1"/>
          <p:nvPr/>
        </p:nvSpPr>
        <p:spPr>
          <a:xfrm>
            <a:off x="16907767" y="12941300"/>
            <a:ext cx="6206233" cy="429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>
              <a:spcBef>
                <a:spcPts val="3200"/>
              </a:spcBef>
              <a:defRPr sz="2000" b="1" cap="all" spc="-59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Image by Ian </a:t>
            </a:r>
            <a:r>
              <a:rPr dirty="0" err="1"/>
              <a:t>Talmacs</a:t>
            </a:r>
            <a:r>
              <a:rPr dirty="0"/>
              <a:t> - CC0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Remove the vial cap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000" dirty="0"/>
              <a:t>Draw back 1.5 ml of air into the syringe.</a:t>
            </a:r>
            <a:endParaRPr sz="5000" dirty="0"/>
          </a:p>
          <a:p>
            <a:pPr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endParaRPr sz="5000" dirty="0"/>
          </a:p>
          <a:p>
            <a:pPr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000" dirty="0"/>
              <a:t>Holding vial on a flat surface, insert needle into vial with rubber stopper.</a:t>
            </a:r>
            <a:endParaRPr sz="5000" dirty="0"/>
          </a:p>
          <a:p>
            <a:pPr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endParaRPr sz="5000" dirty="0"/>
          </a:p>
          <a:p>
            <a:pPr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000" dirty="0"/>
              <a:t>Fully inject the 1.5ml of air by depressing plunger fully.</a:t>
            </a:r>
            <a:endParaRPr sz="5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99AD7-B938-D2A3-9761-C71C7643BF9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2" name="Step #7: Remove Ca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b="0">
                <a:latin typeface="Falling Sky Bold"/>
                <a:ea typeface="Falling Sky Bold"/>
                <a:cs typeface="Falling Sky Bold"/>
                <a:sym typeface="Falling Sky Bold"/>
              </a:defRPr>
            </a:lvl1pPr>
          </a:lstStyle>
          <a:p>
            <a:r>
              <a:rPr dirty="0">
                <a:latin typeface="Falling Sky Extended" panose="020B0603030403020204" pitchFamily="34" charset="77"/>
              </a:rPr>
              <a:t>Step #</a:t>
            </a:r>
            <a:r>
              <a:rPr lang="en-US" dirty="0">
                <a:latin typeface="Falling Sky Extended" panose="020B0603030403020204" pitchFamily="34" charset="77"/>
              </a:rPr>
              <a:t>7A</a:t>
            </a:r>
            <a:r>
              <a:rPr dirty="0">
                <a:latin typeface="Falling Sky Extended" panose="020B0603030403020204" pitchFamily="34" charset="77"/>
              </a:rPr>
              <a:t>: </a:t>
            </a:r>
            <a:r>
              <a:rPr lang="en-US" dirty="0">
                <a:latin typeface="Falling Sky Extended" panose="020B0603030403020204" pitchFamily="34" charset="77"/>
              </a:rPr>
              <a:t>Inject air</a:t>
            </a:r>
            <a:endParaRPr dirty="0">
              <a:latin typeface="Falling Sky Extended" panose="020B0603030403020204" pitchFamily="34" charset="77"/>
            </a:endParaRPr>
          </a:p>
        </p:txBody>
      </p:sp>
      <p:sp>
        <p:nvSpPr>
          <p:cNvPr id="254" name="Rectangle"/>
          <p:cNvSpPr/>
          <p:nvPr/>
        </p:nvSpPr>
        <p:spPr>
          <a:xfrm>
            <a:off x="0" y="990550"/>
            <a:ext cx="23114000" cy="298749"/>
          </a:xfrm>
          <a:prstGeom prst="rect">
            <a:avLst/>
          </a:prstGeom>
          <a:solidFill>
            <a:srgbClr val="66C5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 dirty="0"/>
          </a:p>
        </p:txBody>
      </p:sp>
      <p:sp>
        <p:nvSpPr>
          <p:cNvPr id="255" name="Rectangle"/>
          <p:cNvSpPr/>
          <p:nvPr/>
        </p:nvSpPr>
        <p:spPr>
          <a:xfrm>
            <a:off x="1270000" y="12452052"/>
            <a:ext cx="23114000" cy="298748"/>
          </a:xfrm>
          <a:prstGeom prst="rect">
            <a:avLst/>
          </a:prstGeom>
          <a:solidFill>
            <a:srgbClr val="66C5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 dirty="0"/>
          </a:p>
        </p:txBody>
      </p:sp>
      <p:sp>
        <p:nvSpPr>
          <p:cNvPr id="257" name="Rectangle"/>
          <p:cNvSpPr txBox="1"/>
          <p:nvPr/>
        </p:nvSpPr>
        <p:spPr>
          <a:xfrm>
            <a:off x="21621948" y="12945281"/>
            <a:ext cx="1492052" cy="429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>
              <a:spcBef>
                <a:spcPts val="3200"/>
              </a:spcBef>
              <a:defRPr sz="2000" b="1" cap="all" spc="-59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t>10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AB04F1-9AC0-4548-9A68-05BC0ED236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024"/>
          <a:stretch>
            <a:fillRect/>
          </a:stretch>
        </p:blipFill>
        <p:spPr>
          <a:xfrm>
            <a:off x="15283543" y="3140709"/>
            <a:ext cx="6353178" cy="759350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BA5D0-6335-C850-8A0D-9B44428C6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urn syringe and vial upside down and slowly withdraw as much of the medicine as possible into the syringe. There may be more medicine than dose amount.">
            <a:extLst>
              <a:ext uri="{FF2B5EF4-FFF2-40B4-BE49-F238E27FC236}">
                <a16:creationId xmlns:a16="http://schemas.microsoft.com/office/drawing/2014/main" id="{2A535F1F-4131-76C8-BC25-200C3C333A39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5000" dirty="0"/>
              <a:t>Turn syringe and vial upside down and slowly withdraw as much of the medicine as possible into the syringe</a:t>
            </a:r>
            <a:r>
              <a:rPr lang="en-US" sz="5000" dirty="0"/>
              <a:t>. </a:t>
            </a:r>
          </a:p>
          <a:p>
            <a:r>
              <a:rPr lang="en-US" sz="5000" dirty="0"/>
              <a:t>It’s okay to draw </a:t>
            </a:r>
            <a:r>
              <a:rPr sz="5000" dirty="0"/>
              <a:t>more medicine than </a:t>
            </a:r>
            <a:r>
              <a:rPr lang="en-US" sz="5000" dirty="0"/>
              <a:t>the </a:t>
            </a:r>
            <a:r>
              <a:rPr sz="5000" dirty="0"/>
              <a:t>dose</a:t>
            </a:r>
            <a:r>
              <a:rPr lang="en-US" sz="5000" dirty="0"/>
              <a:t>.</a:t>
            </a:r>
            <a:endParaRPr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2250B-10A5-B322-695E-4C37888F7B2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08" name="Step #14: Draw Up Dose">
            <a:extLst>
              <a:ext uri="{FF2B5EF4-FFF2-40B4-BE49-F238E27FC236}">
                <a16:creationId xmlns:a16="http://schemas.microsoft.com/office/drawing/2014/main" id="{0CD8FC8D-793B-8822-D828-CC0246FC19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b="0">
                <a:latin typeface="Falling Sky Bold"/>
                <a:ea typeface="Falling Sky Bold"/>
                <a:cs typeface="Falling Sky Bold"/>
                <a:sym typeface="Falling Sky Bold"/>
              </a:defRPr>
            </a:lvl1pPr>
          </a:lstStyle>
          <a:p>
            <a:r>
              <a:rPr dirty="0">
                <a:latin typeface="Falling Sky Extended" panose="020B0603030403020204" pitchFamily="34" charset="77"/>
              </a:rPr>
              <a:t>Step #</a:t>
            </a:r>
            <a:r>
              <a:rPr lang="en-US" dirty="0">
                <a:latin typeface="Falling Sky Extended" panose="020B0603030403020204" pitchFamily="34" charset="77"/>
              </a:rPr>
              <a:t>7B</a:t>
            </a:r>
            <a:r>
              <a:rPr dirty="0">
                <a:latin typeface="Falling Sky Extended" panose="020B0603030403020204" pitchFamily="34" charset="77"/>
              </a:rPr>
              <a:t>: Draw Up Dose</a:t>
            </a:r>
          </a:p>
        </p:txBody>
      </p:sp>
      <p:sp>
        <p:nvSpPr>
          <p:cNvPr id="309" name="Rectangle">
            <a:extLst>
              <a:ext uri="{FF2B5EF4-FFF2-40B4-BE49-F238E27FC236}">
                <a16:creationId xmlns:a16="http://schemas.microsoft.com/office/drawing/2014/main" id="{2B7E2C84-498A-7733-FB73-BF5EFD75E470}"/>
              </a:ext>
            </a:extLst>
          </p:cNvPr>
          <p:cNvSpPr/>
          <p:nvPr/>
        </p:nvSpPr>
        <p:spPr>
          <a:xfrm>
            <a:off x="0" y="990550"/>
            <a:ext cx="23114000" cy="298749"/>
          </a:xfrm>
          <a:prstGeom prst="rect">
            <a:avLst/>
          </a:prstGeom>
          <a:solidFill>
            <a:srgbClr val="66C5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 dirty="0"/>
          </a:p>
        </p:txBody>
      </p:sp>
      <p:sp>
        <p:nvSpPr>
          <p:cNvPr id="311" name="Rectangle">
            <a:extLst>
              <a:ext uri="{FF2B5EF4-FFF2-40B4-BE49-F238E27FC236}">
                <a16:creationId xmlns:a16="http://schemas.microsoft.com/office/drawing/2014/main" id="{8E7635DE-7B3D-EA85-D0FA-6838659946A8}"/>
              </a:ext>
            </a:extLst>
          </p:cNvPr>
          <p:cNvSpPr/>
          <p:nvPr/>
        </p:nvSpPr>
        <p:spPr>
          <a:xfrm>
            <a:off x="1270000" y="12452052"/>
            <a:ext cx="23114000" cy="298748"/>
          </a:xfrm>
          <a:prstGeom prst="rect">
            <a:avLst/>
          </a:prstGeom>
          <a:solidFill>
            <a:srgbClr val="66C5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 dirty="0"/>
          </a:p>
        </p:txBody>
      </p:sp>
      <p:sp>
        <p:nvSpPr>
          <p:cNvPr id="313" name="Rectangle">
            <a:extLst>
              <a:ext uri="{FF2B5EF4-FFF2-40B4-BE49-F238E27FC236}">
                <a16:creationId xmlns:a16="http://schemas.microsoft.com/office/drawing/2014/main" id="{6AFC1D0A-87E5-70D8-4F79-79559E1224C7}"/>
              </a:ext>
            </a:extLst>
          </p:cNvPr>
          <p:cNvSpPr txBox="1"/>
          <p:nvPr/>
        </p:nvSpPr>
        <p:spPr>
          <a:xfrm>
            <a:off x="21621948" y="12945281"/>
            <a:ext cx="1492052" cy="429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>
              <a:spcBef>
                <a:spcPts val="3200"/>
              </a:spcBef>
              <a:defRPr sz="2000" b="1" cap="all" spc="-59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t>11</a:t>
            </a:fld>
            <a:endParaRPr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8E3BF81-B00C-8EB1-4CFA-518D61775012}"/>
              </a:ext>
            </a:extLst>
          </p:cNvPr>
          <p:cNvPicPr>
            <a:picLocks noGrp="1"/>
          </p:cNvPicPr>
          <p:nvPr>
            <p:ph type="pic" idx="21"/>
          </p:nvPr>
        </p:nvPicPr>
        <p:blipFill>
          <a:blip r:embed="rId2"/>
          <a:srcRect l="40927" r="-28427"/>
          <a:stretch>
            <a:fillRect/>
          </a:stretch>
        </p:blipFill>
        <p:spPr>
          <a:xfrm>
            <a:off x="13075920" y="2560320"/>
            <a:ext cx="11442700" cy="92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2679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eel off paper backing from the vial adaptor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 anchor="ctr"/>
          <a:lstStyle/>
          <a:p>
            <a:pPr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000" dirty="0"/>
              <a:t>Remove withdrawal needle by pulling pink hub away from the syringe.</a:t>
            </a:r>
          </a:p>
          <a:p>
            <a:pPr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000" dirty="0"/>
              <a:t>Dispose of withdrawal needle in sharps container. </a:t>
            </a:r>
            <a:endParaRPr sz="5000" dirty="0"/>
          </a:p>
          <a:p>
            <a:pPr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2B867E-935F-48D0-3AA0-5E3C03A9BEF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60" name="Step #8: Remove Back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0">
                <a:latin typeface="Falling Sky Bold"/>
                <a:ea typeface="Falling Sky Bold"/>
                <a:cs typeface="Falling Sky Bold"/>
                <a:sym typeface="Falling Sky Bold"/>
              </a:defRPr>
            </a:lvl1pPr>
          </a:lstStyle>
          <a:p>
            <a:r>
              <a:rPr dirty="0">
                <a:latin typeface="Falling Sky Extended" panose="020B0603030403020204" pitchFamily="34" charset="77"/>
              </a:rPr>
              <a:t>Step #</a:t>
            </a:r>
            <a:r>
              <a:rPr lang="en-US" dirty="0">
                <a:latin typeface="Falling Sky Extended" panose="020B0603030403020204" pitchFamily="34" charset="77"/>
              </a:rPr>
              <a:t>8</a:t>
            </a:r>
            <a:r>
              <a:rPr dirty="0">
                <a:latin typeface="Falling Sky Extended" panose="020B0603030403020204" pitchFamily="34" charset="77"/>
              </a:rPr>
              <a:t>: R</a:t>
            </a:r>
            <a:r>
              <a:rPr lang="en-US" dirty="0">
                <a:latin typeface="Falling Sky Extended" panose="020B0603030403020204" pitchFamily="34" charset="77"/>
              </a:rPr>
              <a:t>emove pink withdrawal needle</a:t>
            </a:r>
            <a:endParaRPr dirty="0">
              <a:latin typeface="Falling Sky Extended" panose="020B0603030403020204" pitchFamily="34" charset="77"/>
            </a:endParaRPr>
          </a:p>
        </p:txBody>
      </p:sp>
      <p:sp>
        <p:nvSpPr>
          <p:cNvPr id="262" name="Rectangle"/>
          <p:cNvSpPr/>
          <p:nvPr/>
        </p:nvSpPr>
        <p:spPr>
          <a:xfrm>
            <a:off x="0" y="990550"/>
            <a:ext cx="23114000" cy="298749"/>
          </a:xfrm>
          <a:prstGeom prst="rect">
            <a:avLst/>
          </a:prstGeom>
          <a:solidFill>
            <a:srgbClr val="66C5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 dirty="0"/>
          </a:p>
        </p:txBody>
      </p:sp>
      <p:sp>
        <p:nvSpPr>
          <p:cNvPr id="263" name="Rectangle"/>
          <p:cNvSpPr/>
          <p:nvPr/>
        </p:nvSpPr>
        <p:spPr>
          <a:xfrm>
            <a:off x="1270000" y="12452052"/>
            <a:ext cx="23114000" cy="298748"/>
          </a:xfrm>
          <a:prstGeom prst="rect">
            <a:avLst/>
          </a:prstGeom>
          <a:solidFill>
            <a:srgbClr val="66C5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 dirty="0"/>
          </a:p>
        </p:txBody>
      </p:sp>
      <p:sp>
        <p:nvSpPr>
          <p:cNvPr id="265" name="Rectangle"/>
          <p:cNvSpPr txBox="1"/>
          <p:nvPr/>
        </p:nvSpPr>
        <p:spPr>
          <a:xfrm>
            <a:off x="21621948" y="12945281"/>
            <a:ext cx="1492052" cy="429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>
              <a:spcBef>
                <a:spcPts val="3200"/>
              </a:spcBef>
              <a:defRPr sz="2000" b="1" cap="all" spc="-59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t>12</a:t>
            </a:fld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C30360-749D-4864-CD2D-E0B5FEF3E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0400" y="3566160"/>
            <a:ext cx="7315200" cy="8547707"/>
          </a:xfrm>
          <a:prstGeom prst="rect">
            <a:avLst/>
          </a:prstGeom>
        </p:spPr>
      </p:pic>
    </p:spTree>
  </p:cSld>
  <p:clrMapOvr>
    <a:masterClrMapping/>
  </p:clrMapOvr>
  <p:transition spd="med"/>
  <p:extLst>
    <p:ext uri="{6950BFC3-D8DA-4A85-94F7-54DA5524770B}">
      <p188:commentRel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FA4AE-0733-ED27-C42C-34A40BF80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eel off paper backing from the vial adaptor.…">
            <a:extLst>
              <a:ext uri="{FF2B5EF4-FFF2-40B4-BE49-F238E27FC236}">
                <a16:creationId xmlns:a16="http://schemas.microsoft.com/office/drawing/2014/main" id="{777FEF1B-DF77-A939-9459-BAE6A23ECDD2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 anchor="ctr"/>
          <a:lstStyle/>
          <a:p>
            <a:pPr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000" dirty="0"/>
              <a:t>Replace the pink drawing needle with the gray 22-gauge injection needle.</a:t>
            </a:r>
            <a:endParaRPr sz="5000" dirty="0"/>
          </a:p>
          <a:p>
            <a:pPr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0A21C2-2AC2-78FE-9EF0-C7DCB3D963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60" name="Step #8: Remove Backing">
            <a:extLst>
              <a:ext uri="{FF2B5EF4-FFF2-40B4-BE49-F238E27FC236}">
                <a16:creationId xmlns:a16="http://schemas.microsoft.com/office/drawing/2014/main" id="{7270227B-C87C-7307-04F4-71571B241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0">
                <a:latin typeface="Falling Sky Bold"/>
                <a:ea typeface="Falling Sky Bold"/>
                <a:cs typeface="Falling Sky Bold"/>
                <a:sym typeface="Falling Sky Bold"/>
              </a:defRPr>
            </a:lvl1pPr>
          </a:lstStyle>
          <a:p>
            <a:r>
              <a:rPr dirty="0">
                <a:latin typeface="Falling Sky Extended" panose="020B0603030403020204" pitchFamily="34" charset="77"/>
              </a:rPr>
              <a:t>Step #</a:t>
            </a:r>
            <a:r>
              <a:rPr lang="en-US" dirty="0">
                <a:latin typeface="Falling Sky Extended" panose="020B0603030403020204" pitchFamily="34" charset="77"/>
              </a:rPr>
              <a:t>9A</a:t>
            </a:r>
            <a:r>
              <a:rPr dirty="0">
                <a:latin typeface="Falling Sky Extended" panose="020B0603030403020204" pitchFamily="34" charset="77"/>
              </a:rPr>
              <a:t>: R</a:t>
            </a:r>
            <a:r>
              <a:rPr lang="en-US" dirty="0">
                <a:latin typeface="Falling Sky Extended" panose="020B0603030403020204" pitchFamily="34" charset="77"/>
              </a:rPr>
              <a:t>EPLACE with gray injection needle</a:t>
            </a:r>
            <a:endParaRPr dirty="0">
              <a:latin typeface="Falling Sky Extended" panose="020B0603030403020204" pitchFamily="34" charset="77"/>
            </a:endParaRPr>
          </a:p>
        </p:txBody>
      </p:sp>
      <p:sp>
        <p:nvSpPr>
          <p:cNvPr id="262" name="Rectangle">
            <a:extLst>
              <a:ext uri="{FF2B5EF4-FFF2-40B4-BE49-F238E27FC236}">
                <a16:creationId xmlns:a16="http://schemas.microsoft.com/office/drawing/2014/main" id="{52F049E2-01A8-06C6-4775-1BA5A71E368D}"/>
              </a:ext>
            </a:extLst>
          </p:cNvPr>
          <p:cNvSpPr/>
          <p:nvPr/>
        </p:nvSpPr>
        <p:spPr>
          <a:xfrm>
            <a:off x="0" y="990550"/>
            <a:ext cx="23114000" cy="298749"/>
          </a:xfrm>
          <a:prstGeom prst="rect">
            <a:avLst/>
          </a:prstGeom>
          <a:solidFill>
            <a:srgbClr val="66C5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 dirty="0"/>
          </a:p>
        </p:txBody>
      </p:sp>
      <p:sp>
        <p:nvSpPr>
          <p:cNvPr id="263" name="Rectangle">
            <a:extLst>
              <a:ext uri="{FF2B5EF4-FFF2-40B4-BE49-F238E27FC236}">
                <a16:creationId xmlns:a16="http://schemas.microsoft.com/office/drawing/2014/main" id="{2921EF26-4C55-0F77-65D3-49F0CD546075}"/>
              </a:ext>
            </a:extLst>
          </p:cNvPr>
          <p:cNvSpPr/>
          <p:nvPr/>
        </p:nvSpPr>
        <p:spPr>
          <a:xfrm>
            <a:off x="1270000" y="12452052"/>
            <a:ext cx="23114000" cy="298748"/>
          </a:xfrm>
          <a:prstGeom prst="rect">
            <a:avLst/>
          </a:prstGeom>
          <a:solidFill>
            <a:srgbClr val="66C5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 dirty="0"/>
          </a:p>
        </p:txBody>
      </p:sp>
      <p:sp>
        <p:nvSpPr>
          <p:cNvPr id="265" name="Rectangle">
            <a:extLst>
              <a:ext uri="{FF2B5EF4-FFF2-40B4-BE49-F238E27FC236}">
                <a16:creationId xmlns:a16="http://schemas.microsoft.com/office/drawing/2014/main" id="{33DE9330-8A6F-126D-1D4A-20781AAE7A7D}"/>
              </a:ext>
            </a:extLst>
          </p:cNvPr>
          <p:cNvSpPr txBox="1"/>
          <p:nvPr/>
        </p:nvSpPr>
        <p:spPr>
          <a:xfrm>
            <a:off x="21621948" y="12945281"/>
            <a:ext cx="1492052" cy="429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r">
              <a:spcBef>
                <a:spcPts val="3200"/>
              </a:spcBef>
              <a:defRPr sz="2000" b="1" cap="all" spc="-59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t>13</a:t>
            </a:fld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4CFA2E-14DB-9F20-96F7-A12C684C1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0" y="3566160"/>
            <a:ext cx="7623313" cy="765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5417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 vial on flat surface and attach the vial adaptor to the vial.…"/>
          <p:cNvSpPr txBox="1">
            <a:spLocks noGrp="1"/>
          </p:cNvSpPr>
          <p:nvPr>
            <p:ph type="body" sz="half" idx="1"/>
          </p:nvPr>
        </p:nvSpPr>
        <p:spPr>
          <a:xfrm>
            <a:off x="1295400" y="3714067"/>
            <a:ext cx="11442700" cy="632945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560831">
              <a:spcBef>
                <a:spcPts val="3100"/>
              </a:spcBef>
              <a:defRPr sz="576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000" dirty="0"/>
              <a:t>Prime needle by pushing liquid up to 1.5ml line and expelling any air bubbles and excess medication.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D0F9F-ABBE-DCD7-FE89-F9A4AC8626D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Placeholder 2" descr="Hand holding needle upright">
            <a:extLst>
              <a:ext uri="{FF2B5EF4-FFF2-40B4-BE49-F238E27FC236}">
                <a16:creationId xmlns:a16="http://schemas.microsoft.com/office/drawing/2014/main" id="{B3661A39-C8F8-7876-6A82-F060417EDFED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8" r="19948"/>
          <a:stretch>
            <a:fillRect/>
          </a:stretch>
        </p:blipFill>
        <p:spPr>
          <a:xfrm>
            <a:off x="14630400" y="3566160"/>
            <a:ext cx="7620000" cy="8453251"/>
          </a:xfrm>
        </p:spPr>
      </p:pic>
      <p:sp>
        <p:nvSpPr>
          <p:cNvPr id="268" name="Step #9: Attach Vial Adapt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b="0">
                <a:latin typeface="Falling Sky Bold"/>
                <a:ea typeface="Falling Sky Bold"/>
                <a:cs typeface="Falling Sky Bold"/>
                <a:sym typeface="Falling Sky Bold"/>
              </a:defRPr>
            </a:lvl1pPr>
          </a:lstStyle>
          <a:p>
            <a:r>
              <a:rPr dirty="0">
                <a:latin typeface="Falling Sky Extended" panose="020B0603030403020204" pitchFamily="34" charset="77"/>
              </a:rPr>
              <a:t>Step #</a:t>
            </a:r>
            <a:r>
              <a:rPr lang="en-US" dirty="0">
                <a:latin typeface="Falling Sky Extended" panose="020B0603030403020204" pitchFamily="34" charset="77"/>
              </a:rPr>
              <a:t>9B</a:t>
            </a:r>
            <a:r>
              <a:rPr dirty="0">
                <a:latin typeface="Falling Sky Extended" panose="020B0603030403020204" pitchFamily="34" charset="77"/>
              </a:rPr>
              <a:t>: </a:t>
            </a:r>
            <a:r>
              <a:rPr lang="en-US" dirty="0">
                <a:latin typeface="Falling Sky Extended" panose="020B0603030403020204" pitchFamily="34" charset="77"/>
              </a:rPr>
              <a:t>Prime needle</a:t>
            </a:r>
            <a:endParaRPr dirty="0">
              <a:latin typeface="Falling Sky Extended" panose="020B0603030403020204" pitchFamily="34" charset="77"/>
            </a:endParaRPr>
          </a:p>
        </p:txBody>
      </p:sp>
      <p:sp>
        <p:nvSpPr>
          <p:cNvPr id="269" name="Rectangle"/>
          <p:cNvSpPr/>
          <p:nvPr/>
        </p:nvSpPr>
        <p:spPr>
          <a:xfrm>
            <a:off x="0" y="990550"/>
            <a:ext cx="23114000" cy="298749"/>
          </a:xfrm>
          <a:prstGeom prst="rect">
            <a:avLst/>
          </a:prstGeom>
          <a:solidFill>
            <a:srgbClr val="66C5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 dirty="0"/>
          </a:p>
        </p:txBody>
      </p:sp>
      <p:sp>
        <p:nvSpPr>
          <p:cNvPr id="271" name="Rectangle"/>
          <p:cNvSpPr/>
          <p:nvPr/>
        </p:nvSpPr>
        <p:spPr>
          <a:xfrm>
            <a:off x="1270000" y="12452052"/>
            <a:ext cx="23114000" cy="298748"/>
          </a:xfrm>
          <a:prstGeom prst="rect">
            <a:avLst/>
          </a:prstGeom>
          <a:solidFill>
            <a:srgbClr val="66C5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 dirty="0"/>
          </a:p>
        </p:txBody>
      </p:sp>
      <p:sp>
        <p:nvSpPr>
          <p:cNvPr id="273" name="Rectangle"/>
          <p:cNvSpPr txBox="1"/>
          <p:nvPr/>
        </p:nvSpPr>
        <p:spPr>
          <a:xfrm>
            <a:off x="21621948" y="12945281"/>
            <a:ext cx="1492052" cy="429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>
              <a:spcBef>
                <a:spcPts val="3200"/>
              </a:spcBef>
              <a:defRPr sz="2000" b="1" cap="all" spc="-59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t>14</a:t>
            </a:fld>
            <a:endParaRPr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576E2-20AB-51B6-77FD-DDEFBE775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1D58-C095-DE3E-D108-BB7FECF9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4508500"/>
            <a:ext cx="21869401" cy="4699000"/>
          </a:xfrm>
        </p:spPr>
        <p:txBody>
          <a:bodyPr/>
          <a:lstStyle/>
          <a:p>
            <a:r>
              <a:rPr lang="en-US" spc="-400" dirty="0"/>
              <a:t>Administering the Injections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82433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Lift off the vial adaptor packaging."/>
          <p:cNvSpPr txBox="1">
            <a:spLocks noGrp="1"/>
          </p:cNvSpPr>
          <p:nvPr>
            <p:ph type="body" sz="half" idx="1"/>
          </p:nvPr>
        </p:nvSpPr>
        <p:spPr>
          <a:xfrm>
            <a:off x="1295400" y="3934724"/>
            <a:ext cx="13335000" cy="712120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6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5000" dirty="0"/>
              <a:t>Abdomen, 2” from navel is recommended site.</a:t>
            </a:r>
          </a:p>
          <a:p>
            <a:r>
              <a:rPr lang="en-US" sz="5000" dirty="0"/>
              <a:t>Alternatively, thigh injections may be used if approved by provider.</a:t>
            </a:r>
          </a:p>
          <a:p>
            <a:r>
              <a:rPr lang="en-US" sz="5000" dirty="0"/>
              <a:t>2 injection sites should be at least 4 inches from each other.</a:t>
            </a:r>
          </a:p>
          <a:p>
            <a:r>
              <a:rPr lang="en-US" sz="5000" dirty="0"/>
              <a:t>Find a site that allows you to pinch enough skin to inject medication.</a:t>
            </a:r>
          </a:p>
          <a:p>
            <a:r>
              <a:rPr lang="en-US" sz="5000" dirty="0"/>
              <a:t>Areas with more body fat may give you more skin to pinch.</a:t>
            </a:r>
            <a:endParaRPr sz="50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B6C081-CC40-EA3F-899F-C1FB8DE8C1E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6" name="Step #10: Remove Packag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b="0">
                <a:latin typeface="Falling Sky Bold"/>
                <a:ea typeface="Falling Sky Bold"/>
                <a:cs typeface="Falling Sky Bold"/>
                <a:sym typeface="Falling Sky Bold"/>
              </a:defRPr>
            </a:lvl1pPr>
          </a:lstStyle>
          <a:p>
            <a:r>
              <a:rPr dirty="0">
                <a:latin typeface="Falling Sky Extended" panose="020B0603030403020204" pitchFamily="34" charset="77"/>
              </a:rPr>
              <a:t>Step #</a:t>
            </a:r>
            <a:r>
              <a:rPr lang="en-US" dirty="0">
                <a:latin typeface="Falling Sky Extended" panose="020B0603030403020204" pitchFamily="34" charset="77"/>
              </a:rPr>
              <a:t>10</a:t>
            </a:r>
            <a:r>
              <a:rPr dirty="0">
                <a:latin typeface="Falling Sky Extended" panose="020B0603030403020204" pitchFamily="34" charset="77"/>
              </a:rPr>
              <a:t>: </a:t>
            </a:r>
            <a:r>
              <a:rPr lang="en-US" dirty="0">
                <a:latin typeface="Falling Sky Extended" panose="020B0603030403020204" pitchFamily="34" charset="77"/>
              </a:rPr>
              <a:t>Choose injection site</a:t>
            </a:r>
            <a:endParaRPr dirty="0">
              <a:latin typeface="Falling Sky Extended" panose="020B0603030403020204" pitchFamily="34" charset="77"/>
            </a:endParaRPr>
          </a:p>
        </p:txBody>
      </p:sp>
      <p:sp>
        <p:nvSpPr>
          <p:cNvPr id="281" name="Rectangle"/>
          <p:cNvSpPr txBox="1"/>
          <p:nvPr/>
        </p:nvSpPr>
        <p:spPr>
          <a:xfrm>
            <a:off x="21621948" y="12945281"/>
            <a:ext cx="1492052" cy="429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>
              <a:spcBef>
                <a:spcPts val="3200"/>
              </a:spcBef>
              <a:defRPr sz="2000" b="1" cap="all" spc="-59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t>16</a:t>
            </a:fld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B4AB71-095C-D3F0-B37E-8AEA60BEF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0729" y="2625725"/>
            <a:ext cx="8374887" cy="890366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move syringe from packaging.…"/>
          <p:cNvSpPr txBox="1">
            <a:spLocks noGrp="1"/>
          </p:cNvSpPr>
          <p:nvPr>
            <p:ph type="body" sz="half" idx="1"/>
          </p:nvPr>
        </p:nvSpPr>
        <p:spPr>
          <a:xfrm>
            <a:off x="1295400" y="4412463"/>
            <a:ext cx="11442700" cy="560437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000" dirty="0"/>
              <a:t>Clean injection site with an alcohol wipe in a circular motion moving from the center outward.</a:t>
            </a:r>
            <a:endParaRPr sz="5000" dirty="0"/>
          </a:p>
          <a:p>
            <a:pPr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endParaRPr sz="5000" dirty="0"/>
          </a:p>
          <a:p>
            <a:pPr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000" dirty="0"/>
              <a:t>Allow to air dry</a:t>
            </a:r>
            <a:r>
              <a:rPr sz="5000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73941-80EC-4F2C-F3EC-5FB5AB5952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84" name="Step #11: Prepare Syringe"/>
          <p:cNvSpPr txBox="1">
            <a:spLocks noGrp="1"/>
          </p:cNvSpPr>
          <p:nvPr>
            <p:ph type="title"/>
          </p:nvPr>
        </p:nvSpPr>
        <p:spPr>
          <a:xfrm>
            <a:off x="1295400" y="1625600"/>
            <a:ext cx="13454270" cy="2466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>
                <a:latin typeface="Falling Sky Bold"/>
                <a:ea typeface="Falling Sky Bold"/>
                <a:cs typeface="Falling Sky Bold"/>
                <a:sym typeface="Falling Sky Bold"/>
              </a:defRPr>
            </a:lvl1pPr>
          </a:lstStyle>
          <a:p>
            <a:r>
              <a:rPr dirty="0">
                <a:latin typeface="Falling Sky Extended" panose="020B0603030403020204" pitchFamily="34" charset="77"/>
              </a:rPr>
              <a:t>Step #</a:t>
            </a:r>
            <a:r>
              <a:rPr lang="en-US" dirty="0">
                <a:latin typeface="Falling Sky Extended" panose="020B0603030403020204" pitchFamily="34" charset="77"/>
              </a:rPr>
              <a:t>11A</a:t>
            </a:r>
            <a:r>
              <a:rPr dirty="0">
                <a:latin typeface="Falling Sky Extended" panose="020B0603030403020204" pitchFamily="34" charset="77"/>
              </a:rPr>
              <a:t>: </a:t>
            </a:r>
            <a:r>
              <a:rPr lang="en-US" dirty="0">
                <a:latin typeface="Falling Sky Extended" panose="020B0603030403020204" pitchFamily="34" charset="77"/>
              </a:rPr>
              <a:t>Prepare site</a:t>
            </a:r>
            <a:endParaRPr dirty="0">
              <a:latin typeface="Falling Sky Extended" panose="020B0603030403020204" pitchFamily="34" charset="77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B553289-0064-E5B9-A59D-5E9789DCBB4D}"/>
              </a:ext>
            </a:extLst>
          </p:cNvPr>
          <p:cNvSpPr>
            <a:spLocks noGrp="1"/>
          </p:cNvSpPr>
          <p:nvPr>
            <p:ph type="pic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89" name="Rectangle"/>
          <p:cNvSpPr txBox="1"/>
          <p:nvPr/>
        </p:nvSpPr>
        <p:spPr>
          <a:xfrm>
            <a:off x="21621948" y="12945281"/>
            <a:ext cx="1492052" cy="429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>
              <a:spcBef>
                <a:spcPts val="3200"/>
              </a:spcBef>
              <a:defRPr sz="2000" b="1" cap="all" spc="-59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t>17</a:t>
            </a:fld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7229B4-F442-AE78-BE56-02E2EC1AD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0" y="2625725"/>
            <a:ext cx="7579758" cy="661178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urn syringe and vial upside down and slowly withdraw as much of the medicine as possible into the syringe. There may be more medicine than dose amount."/>
          <p:cNvSpPr txBox="1">
            <a:spLocks noGrp="1"/>
          </p:cNvSpPr>
          <p:nvPr>
            <p:ph type="body" sz="half" idx="1"/>
          </p:nvPr>
        </p:nvSpPr>
        <p:spPr>
          <a:xfrm>
            <a:off x="1295400" y="4412463"/>
            <a:ext cx="11442700" cy="5210964"/>
          </a:xfrm>
          <a:prstGeom prst="rect">
            <a:avLst/>
          </a:prstGeom>
        </p:spPr>
        <p:txBody>
          <a:bodyPr anchor="ctr"/>
          <a:lstStyle>
            <a:lvl1pPr>
              <a:defRPr sz="6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5000" dirty="0"/>
              <a:t>Gently pinch a broad portion of skin at the injection site.</a:t>
            </a:r>
          </a:p>
          <a:p>
            <a:r>
              <a:rPr lang="en-US" sz="5000" dirty="0"/>
              <a:t>Make sure the pinch is gentle to avoid injecting into compressed tissue.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B21E90-960E-E681-19E1-95C83EC716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08" name="Step #14: Draw Up Dose"/>
          <p:cNvSpPr txBox="1">
            <a:spLocks noGrp="1"/>
          </p:cNvSpPr>
          <p:nvPr>
            <p:ph type="title"/>
          </p:nvPr>
        </p:nvSpPr>
        <p:spPr>
          <a:xfrm>
            <a:off x="1295399" y="1625600"/>
            <a:ext cx="13438909" cy="2466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>
                <a:latin typeface="Falling Sky Bold"/>
                <a:ea typeface="Falling Sky Bold"/>
                <a:cs typeface="Falling Sky Bold"/>
                <a:sym typeface="Falling Sky Bold"/>
              </a:defRPr>
            </a:lvl1pPr>
          </a:lstStyle>
          <a:p>
            <a:r>
              <a:rPr dirty="0">
                <a:latin typeface="Falling Sky Extended" panose="020B0603030403020204" pitchFamily="34" charset="77"/>
              </a:rPr>
              <a:t>Step #</a:t>
            </a:r>
            <a:r>
              <a:rPr lang="en-US" dirty="0">
                <a:latin typeface="Falling Sky Extended" panose="020B0603030403020204" pitchFamily="34" charset="77"/>
              </a:rPr>
              <a:t>11B</a:t>
            </a:r>
            <a:r>
              <a:rPr dirty="0">
                <a:latin typeface="Falling Sky Extended" panose="020B0603030403020204" pitchFamily="34" charset="77"/>
              </a:rPr>
              <a:t>: </a:t>
            </a:r>
            <a:r>
              <a:rPr lang="en-US" dirty="0">
                <a:latin typeface="Falling Sky Extended" panose="020B0603030403020204" pitchFamily="34" charset="77"/>
              </a:rPr>
              <a:t>Pinch the skin</a:t>
            </a:r>
            <a:endParaRPr dirty="0">
              <a:latin typeface="Falling Sky Extended" panose="020B0603030403020204" pitchFamily="34" charset="77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29230DD-004C-BC04-C8F8-9E39C3DD3F99}"/>
              </a:ext>
            </a:extLst>
          </p:cNvPr>
          <p:cNvPicPr>
            <a:picLocks noGrp="1" noChangeAspect="1" noChangeArrowheads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" r="5497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3" name="Rectangle"/>
          <p:cNvSpPr txBox="1"/>
          <p:nvPr/>
        </p:nvSpPr>
        <p:spPr>
          <a:xfrm>
            <a:off x="21621948" y="12945281"/>
            <a:ext cx="1492052" cy="429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>
              <a:spcBef>
                <a:spcPts val="3200"/>
              </a:spcBef>
              <a:defRPr sz="2000" b="1" cap="all" spc="-59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t>18</a:t>
            </a:fld>
            <a:endParaRPr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Hold vial adaptor and vial firmly.…"/>
          <p:cNvSpPr txBox="1">
            <a:spLocks noGrp="1"/>
          </p:cNvSpPr>
          <p:nvPr>
            <p:ph type="body" sz="half" idx="1"/>
          </p:nvPr>
        </p:nvSpPr>
        <p:spPr>
          <a:xfrm>
            <a:off x="1295400" y="3934725"/>
            <a:ext cx="11442700" cy="56249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000" dirty="0"/>
              <a:t>Fully insert needle at an angle between 45 and 90 degrees.</a:t>
            </a:r>
            <a:endParaRPr sz="5000" dirty="0"/>
          </a:p>
          <a:p>
            <a:pPr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endParaRPr sz="5000" dirty="0"/>
          </a:p>
          <a:p>
            <a:pPr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000" dirty="0"/>
              <a:t>A 90-degree angle is preferred to help you inject into the subcutaneous layer. </a:t>
            </a:r>
            <a:endParaRPr sz="5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86A130-5B3C-4E5B-BC25-47DE4C82FA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2" name="Step #12: Attach Syring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b="0">
                <a:latin typeface="Falling Sky Bold"/>
                <a:ea typeface="Falling Sky Bold"/>
                <a:cs typeface="Falling Sky Bold"/>
                <a:sym typeface="Falling Sky Bold"/>
              </a:defRPr>
            </a:lvl1pPr>
          </a:lstStyle>
          <a:p>
            <a:r>
              <a:rPr dirty="0">
                <a:latin typeface="Falling Sky Extended" panose="020B0603030403020204" pitchFamily="34" charset="77"/>
              </a:rPr>
              <a:t>Step #</a:t>
            </a:r>
            <a:r>
              <a:rPr lang="en-US" dirty="0">
                <a:latin typeface="Falling Sky Extended" panose="020B0603030403020204" pitchFamily="34" charset="77"/>
              </a:rPr>
              <a:t>11C</a:t>
            </a:r>
            <a:r>
              <a:rPr dirty="0">
                <a:latin typeface="Falling Sky Extended" panose="020B0603030403020204" pitchFamily="34" charset="77"/>
              </a:rPr>
              <a:t>: </a:t>
            </a:r>
            <a:r>
              <a:rPr lang="en-US" dirty="0">
                <a:latin typeface="Falling Sky Extended" panose="020B0603030403020204" pitchFamily="34" charset="77"/>
              </a:rPr>
              <a:t>inject the medication</a:t>
            </a:r>
            <a:endParaRPr dirty="0">
              <a:latin typeface="Falling Sky Extended" panose="020B0603030403020204" pitchFamily="34" charset="77"/>
            </a:endParaRPr>
          </a:p>
        </p:txBody>
      </p:sp>
      <p:sp>
        <p:nvSpPr>
          <p:cNvPr id="297" name="Rectangle"/>
          <p:cNvSpPr txBox="1"/>
          <p:nvPr/>
        </p:nvSpPr>
        <p:spPr>
          <a:xfrm>
            <a:off x="21621948" y="12945281"/>
            <a:ext cx="1492052" cy="429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>
              <a:spcBef>
                <a:spcPts val="3200"/>
              </a:spcBef>
              <a:defRPr sz="2000" b="1" cap="all" spc="-59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t>19</a:t>
            </a:fld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DFF0B0-D4AA-C96E-EAB4-A16E4C0BE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6950" y="3568560"/>
            <a:ext cx="8537850" cy="717758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3672E-8AF6-D3AF-E958-8FF52C801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5360057"/>
            <a:ext cx="21869401" cy="29958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Materials</a:t>
            </a:r>
          </a:p>
        </p:txBody>
      </p:sp>
    </p:spTree>
    <p:extLst>
      <p:ext uri="{BB962C8B-B14F-4D97-AF65-F5344CB8AC3E}">
        <p14:creationId xmlns:p14="http://schemas.microsoft.com/office/powerpoint/2010/main" val="415812779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ress the plunger all the way down to push the air into the vial."/>
          <p:cNvSpPr txBox="1">
            <a:spLocks noGrp="1"/>
          </p:cNvSpPr>
          <p:nvPr>
            <p:ph type="body" sz="half" idx="1"/>
          </p:nvPr>
        </p:nvSpPr>
        <p:spPr>
          <a:xfrm>
            <a:off x="1295400" y="3934724"/>
            <a:ext cx="11442700" cy="647696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5000" dirty="0"/>
              <a:t>Depress plunger to inject solution.</a:t>
            </a:r>
          </a:p>
          <a:p>
            <a:r>
              <a:rPr lang="en-US" sz="5000" dirty="0"/>
              <a:t>Lenacapavir is a thick solution.</a:t>
            </a:r>
          </a:p>
          <a:p>
            <a:r>
              <a:rPr lang="en-US" sz="5000" dirty="0"/>
              <a:t>Inject at a slow and steady pace until all liquid in the syringe is fully dispensed.</a:t>
            </a:r>
            <a:endParaRPr sz="5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D4502E-E2FF-1B88-D3C3-D05FC925353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00" name="Step #13: Depress Plung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b="0">
                <a:latin typeface="Falling Sky Bold"/>
                <a:ea typeface="Falling Sky Bold"/>
                <a:cs typeface="Falling Sky Bold"/>
                <a:sym typeface="Falling Sky Bold"/>
              </a:defRPr>
            </a:lvl1pPr>
          </a:lstStyle>
          <a:p>
            <a:r>
              <a:rPr dirty="0">
                <a:latin typeface="Falling Sky Extended" panose="020B0603030403020204" pitchFamily="34" charset="77"/>
              </a:rPr>
              <a:t>Step #</a:t>
            </a:r>
            <a:r>
              <a:rPr lang="en-US" dirty="0">
                <a:latin typeface="Falling Sky Extended" panose="020B0603030403020204" pitchFamily="34" charset="77"/>
              </a:rPr>
              <a:t>11D</a:t>
            </a:r>
            <a:r>
              <a:rPr dirty="0">
                <a:latin typeface="Falling Sky Extended" panose="020B0603030403020204" pitchFamily="34" charset="77"/>
              </a:rPr>
              <a:t>: </a:t>
            </a:r>
            <a:r>
              <a:rPr lang="en-US" dirty="0">
                <a:latin typeface="Falling Sky Extended" panose="020B0603030403020204" pitchFamily="34" charset="77"/>
              </a:rPr>
              <a:t>Take it slow and steady</a:t>
            </a:r>
            <a:endParaRPr dirty="0">
              <a:latin typeface="Falling Sky Extended" panose="020B0603030403020204" pitchFamily="34" charset="77"/>
            </a:endParaRPr>
          </a:p>
        </p:txBody>
      </p:sp>
      <p:sp>
        <p:nvSpPr>
          <p:cNvPr id="305" name="Rectangle"/>
          <p:cNvSpPr txBox="1"/>
          <p:nvPr/>
        </p:nvSpPr>
        <p:spPr>
          <a:xfrm>
            <a:off x="21621948" y="12945281"/>
            <a:ext cx="1492052" cy="429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>
              <a:spcBef>
                <a:spcPts val="3200"/>
              </a:spcBef>
              <a:defRPr sz="2000" b="1" cap="all" spc="-59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t>20</a:t>
            </a:fld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DBB465-2504-D198-0DC0-7AB1E6EB9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0" y="3566160"/>
            <a:ext cx="8507895" cy="745993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Unscrew the syringe from the vial adaptor.…"/>
          <p:cNvSpPr txBox="1">
            <a:spLocks noGrp="1"/>
          </p:cNvSpPr>
          <p:nvPr>
            <p:ph type="body" sz="half" idx="1"/>
          </p:nvPr>
        </p:nvSpPr>
        <p:spPr>
          <a:xfrm>
            <a:off x="1295400" y="3934724"/>
            <a:ext cx="12233564" cy="697573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000" dirty="0"/>
              <a:t>Fully withdraw needle at the same angle that you inserted it.</a:t>
            </a:r>
            <a:endParaRPr sz="5000" dirty="0"/>
          </a:p>
          <a:p>
            <a:pPr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endParaRPr sz="5000" dirty="0"/>
          </a:p>
          <a:p>
            <a:pPr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000" dirty="0"/>
              <a:t>Engage safety mechanism against a hard surface and immediately dispose of in sharps container.</a:t>
            </a:r>
            <a:endParaRPr sz="5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11DB49-B64D-B528-D78B-88BEBED609F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6" name="Step #15: Unscrew Syring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b="0">
                <a:latin typeface="Falling Sky Bold"/>
                <a:ea typeface="Falling Sky Bold"/>
                <a:cs typeface="Falling Sky Bold"/>
                <a:sym typeface="Falling Sky Bold"/>
              </a:defRPr>
            </a:lvl1pPr>
          </a:lstStyle>
          <a:p>
            <a:r>
              <a:rPr dirty="0">
                <a:latin typeface="Falling Sky Extended" panose="020B0603030403020204" pitchFamily="34" charset="77"/>
              </a:rPr>
              <a:t>Step #</a:t>
            </a:r>
            <a:r>
              <a:rPr lang="en-US" dirty="0">
                <a:latin typeface="Falling Sky Extended" panose="020B0603030403020204" pitchFamily="34" charset="77"/>
              </a:rPr>
              <a:t>12</a:t>
            </a:r>
            <a:r>
              <a:rPr dirty="0">
                <a:latin typeface="Falling Sky Extended" panose="020B0603030403020204" pitchFamily="34" charset="77"/>
              </a:rPr>
              <a:t>: </a:t>
            </a:r>
            <a:r>
              <a:rPr lang="en-US" dirty="0">
                <a:latin typeface="Falling Sky Extended" panose="020B0603030403020204" pitchFamily="34" charset="77"/>
              </a:rPr>
              <a:t>Withdraw needle</a:t>
            </a:r>
            <a:endParaRPr dirty="0">
              <a:latin typeface="Falling Sky Extended" panose="020B0603030403020204" pitchFamily="34" charset="77"/>
            </a:endParaRPr>
          </a:p>
        </p:txBody>
      </p:sp>
      <p:sp>
        <p:nvSpPr>
          <p:cNvPr id="321" name="Rectangle"/>
          <p:cNvSpPr txBox="1"/>
          <p:nvPr/>
        </p:nvSpPr>
        <p:spPr>
          <a:xfrm>
            <a:off x="21621948" y="12945281"/>
            <a:ext cx="1492052" cy="429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>
              <a:spcBef>
                <a:spcPts val="3200"/>
              </a:spcBef>
              <a:defRPr sz="2000" b="1" cap="all" spc="-59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t>21</a:t>
            </a:fld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354E2C-5905-6880-148A-5A8335511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9119" y="3566160"/>
            <a:ext cx="6205993" cy="753702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Apply pressure to the site with gauze and apply a small band aid if necessary."/>
          <p:cNvSpPr txBox="1">
            <a:spLocks noGrp="1"/>
          </p:cNvSpPr>
          <p:nvPr>
            <p:ph type="body" sz="half" idx="1"/>
          </p:nvPr>
        </p:nvSpPr>
        <p:spPr>
          <a:xfrm>
            <a:off x="1295400" y="3054928"/>
            <a:ext cx="11442700" cy="8042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5000" dirty="0"/>
              <a:t>Apply pressure to the site with gauze</a:t>
            </a:r>
            <a:r>
              <a:rPr lang="en-US" sz="5000" dirty="0"/>
              <a:t> as needed for any residual solution or bleeding.</a:t>
            </a:r>
          </a:p>
          <a:p>
            <a:r>
              <a:rPr lang="en-US" sz="5000" dirty="0"/>
              <a:t>Apply a bandage if necessary.</a:t>
            </a:r>
            <a:endParaRPr sz="5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3DD44C-3549-91EF-0BD3-CBB57A52DE7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04" name="Step #7: Assess Si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b="0">
                <a:latin typeface="Falling Sky Bold"/>
                <a:ea typeface="Falling Sky Bold"/>
                <a:cs typeface="Falling Sky Bold"/>
                <a:sym typeface="Falling Sky Bold"/>
              </a:defRPr>
            </a:lvl1pPr>
          </a:lstStyle>
          <a:p>
            <a:r>
              <a:rPr dirty="0">
                <a:latin typeface="Falling Sky Extended" panose="020B0603030403020204" pitchFamily="34" charset="77"/>
              </a:rPr>
              <a:t>Step #</a:t>
            </a:r>
            <a:r>
              <a:rPr lang="en-US" dirty="0">
                <a:latin typeface="Falling Sky Extended" panose="020B0603030403020204" pitchFamily="34" charset="77"/>
              </a:rPr>
              <a:t>13</a:t>
            </a:r>
            <a:r>
              <a:rPr dirty="0">
                <a:latin typeface="Falling Sky Extended" panose="020B0603030403020204" pitchFamily="34" charset="77"/>
              </a:rPr>
              <a:t>: Assess Site</a:t>
            </a:r>
          </a:p>
        </p:txBody>
      </p:sp>
      <p:sp>
        <p:nvSpPr>
          <p:cNvPr id="409" name="Rectangle"/>
          <p:cNvSpPr txBox="1"/>
          <p:nvPr/>
        </p:nvSpPr>
        <p:spPr>
          <a:xfrm>
            <a:off x="21621948" y="12945281"/>
            <a:ext cx="1492052" cy="429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>
              <a:spcBef>
                <a:spcPts val="3200"/>
              </a:spcBef>
              <a:defRPr sz="2000" b="1" cap="all" spc="-59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t>22</a:t>
            </a:fld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CE5CD7-E927-3497-88A3-AC641CADD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3096" y="4182534"/>
            <a:ext cx="6520069" cy="575659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Repeat steps 5-16 for the other vial."/>
          <p:cNvSpPr txBox="1">
            <a:spLocks noGrp="1"/>
          </p:cNvSpPr>
          <p:nvPr>
            <p:ph type="body" sz="half" idx="1"/>
          </p:nvPr>
        </p:nvSpPr>
        <p:spPr>
          <a:xfrm>
            <a:off x="1295400" y="3934725"/>
            <a:ext cx="11442700" cy="628993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5000" dirty="0"/>
              <a:t>Repeat steps 5-1</a:t>
            </a:r>
            <a:r>
              <a:rPr lang="en-US" sz="5000" dirty="0"/>
              <a:t>3</a:t>
            </a:r>
            <a:r>
              <a:rPr sz="5000" dirty="0"/>
              <a:t> for the other vial</a:t>
            </a:r>
            <a:r>
              <a:rPr lang="en-US" sz="5000" dirty="0"/>
              <a:t> and inject at least 4 inches from the first injection site. </a:t>
            </a:r>
            <a:endParaRPr sz="5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9CE46C-A26E-37CE-C77A-CBB6189D97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41" name="Step #16c: Repeat steps 5-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b="0">
                <a:latin typeface="Falling Sky Bold"/>
                <a:ea typeface="Falling Sky Bold"/>
                <a:cs typeface="Falling Sky Bold"/>
                <a:sym typeface="Falling Sky Bold"/>
              </a:defRPr>
            </a:lvl1pPr>
          </a:lstStyle>
          <a:p>
            <a:r>
              <a:rPr dirty="0">
                <a:latin typeface="Falling Sky Extended" panose="020B0603030403020204" pitchFamily="34" charset="77"/>
              </a:rPr>
              <a:t>Step #</a:t>
            </a:r>
            <a:r>
              <a:rPr lang="en-US" dirty="0">
                <a:latin typeface="Falling Sky Extended" panose="020B0603030403020204" pitchFamily="34" charset="77"/>
              </a:rPr>
              <a:t>14</a:t>
            </a:r>
            <a:r>
              <a:rPr dirty="0">
                <a:latin typeface="Falling Sky Extended" panose="020B0603030403020204" pitchFamily="34" charset="77"/>
              </a:rPr>
              <a:t>: Repeat steps </a:t>
            </a:r>
            <a:r>
              <a:rPr lang="en-US" dirty="0">
                <a:latin typeface="Falling Sky Extended" panose="020B0603030403020204" pitchFamily="34" charset="77"/>
              </a:rPr>
              <a:t>5-13</a:t>
            </a:r>
            <a:endParaRPr dirty="0">
              <a:latin typeface="Falling Sky Extended" panose="020B0603030403020204" pitchFamily="34" charset="77"/>
            </a:endParaRPr>
          </a:p>
        </p:txBody>
      </p:sp>
      <p:sp>
        <p:nvSpPr>
          <p:cNvPr id="347" name="Rectangle"/>
          <p:cNvSpPr txBox="1"/>
          <p:nvPr/>
        </p:nvSpPr>
        <p:spPr>
          <a:xfrm>
            <a:off x="21621948" y="12945281"/>
            <a:ext cx="1492052" cy="429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>
              <a:spcBef>
                <a:spcPts val="3200"/>
              </a:spcBef>
              <a:defRPr sz="2000" b="1" cap="all" spc="-59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t>23</a:t>
            </a:fld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BCD768-584C-4154-8AF8-5B29918CA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5147" y="3429000"/>
            <a:ext cx="7146313" cy="75438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4D0D8-5388-3738-CB88-3DC7DC343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5404455"/>
            <a:ext cx="21869401" cy="2907089"/>
          </a:xfrm>
        </p:spPr>
        <p:txBody>
          <a:bodyPr/>
          <a:lstStyle/>
          <a:p>
            <a:r>
              <a:rPr lang="en-US" dirty="0"/>
              <a:t>Post Injection</a:t>
            </a:r>
          </a:p>
        </p:txBody>
      </p:sp>
      <p:sp>
        <p:nvSpPr>
          <p:cNvPr id="440" name="Rectangle"/>
          <p:cNvSpPr txBox="1"/>
          <p:nvPr/>
        </p:nvSpPr>
        <p:spPr>
          <a:xfrm>
            <a:off x="21621948" y="12945281"/>
            <a:ext cx="1492052" cy="429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>
              <a:spcBef>
                <a:spcPts val="3200"/>
              </a:spcBef>
              <a:defRPr sz="2000" b="1" cap="all" spc="-59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t>24</a:t>
            </a:fld>
            <a:endParaRPr dirty="0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elf Massage…"/>
          <p:cNvSpPr txBox="1">
            <a:spLocks noGrp="1"/>
          </p:cNvSpPr>
          <p:nvPr>
            <p:ph type="body" sz="half" idx="1"/>
          </p:nvPr>
        </p:nvSpPr>
        <p:spPr>
          <a:xfrm>
            <a:off x="1270000" y="4769049"/>
            <a:ext cx="12175836" cy="68865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566674">
              <a:spcBef>
                <a:spcPts val="3200"/>
              </a:spcBef>
              <a:defRPr sz="582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000" dirty="0"/>
              <a:t>Ice site before and/or after injection.</a:t>
            </a:r>
            <a:endParaRPr sz="5000" dirty="0"/>
          </a:p>
          <a:p>
            <a:pPr defTabSz="566674">
              <a:spcBef>
                <a:spcPts val="3200"/>
              </a:spcBef>
              <a:defRPr sz="582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000" dirty="0"/>
              <a:t>Over-the-counter</a:t>
            </a:r>
            <a:r>
              <a:rPr sz="5000" dirty="0"/>
              <a:t> </a:t>
            </a:r>
            <a:r>
              <a:rPr lang="en-US" sz="5000" dirty="0"/>
              <a:t>p</a:t>
            </a:r>
            <a:r>
              <a:rPr sz="5000" dirty="0"/>
              <a:t>ain </a:t>
            </a:r>
            <a:r>
              <a:rPr lang="en-US" sz="5000" dirty="0"/>
              <a:t>r</a:t>
            </a:r>
            <a:r>
              <a:rPr sz="5000" dirty="0"/>
              <a:t>elievers</a:t>
            </a:r>
            <a:r>
              <a:rPr lang="en-US" sz="5000" dirty="0"/>
              <a:t> such as acetaminophen or ibuprofen may be used if agreed upon previously with provider.</a:t>
            </a:r>
          </a:p>
          <a:p>
            <a:pPr defTabSz="566674">
              <a:spcBef>
                <a:spcPts val="3200"/>
              </a:spcBef>
              <a:defRPr sz="582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000" dirty="0"/>
              <a:t>*Note: A nodule (hard bump) under the skin may be felt by most people after the injection and may last several months.</a:t>
            </a:r>
            <a:endParaRPr sz="5000" dirty="0"/>
          </a:p>
          <a:p>
            <a:pPr defTabSz="566674">
              <a:spcBef>
                <a:spcPts val="3200"/>
              </a:spcBef>
              <a:defRPr sz="582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C67FC2-AC06-C9A5-EEAB-7D7686AAD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D52DD97-001E-1E2A-7F07-4634CA0275DE}"/>
              </a:ext>
            </a:extLst>
          </p:cNvPr>
          <p:cNvSpPr>
            <a:spLocks noGrp="1"/>
          </p:cNvSpPr>
          <p:nvPr>
            <p:ph type="pic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51" name="Injection Site Pain Reduction Strateg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defRPr sz="9300" b="0" spc="-372">
                <a:latin typeface="Falling Sky Bold"/>
                <a:ea typeface="Falling Sky Bold"/>
                <a:cs typeface="Falling Sky Bold"/>
                <a:sym typeface="Falling Sky Bold"/>
              </a:defRPr>
            </a:lvl1pPr>
          </a:lstStyle>
          <a:p>
            <a:pPr defTabSz="584200"/>
            <a:r>
              <a:rPr sz="10000" spc="-400" dirty="0">
                <a:latin typeface="Falling Sky Extended" panose="020B0603030403020204" pitchFamily="34" charset="77"/>
              </a:rPr>
              <a:t>Injection Site Pain </a:t>
            </a:r>
            <a:br>
              <a:rPr lang="en-US" sz="10000" spc="-400" dirty="0">
                <a:latin typeface="Falling Sky Extended" panose="020B0603030403020204" pitchFamily="34" charset="77"/>
              </a:rPr>
            </a:br>
            <a:r>
              <a:rPr sz="10000" spc="-400" dirty="0">
                <a:latin typeface="Falling Sky Extended" panose="020B0603030403020204" pitchFamily="34" charset="77"/>
              </a:rPr>
              <a:t>Reduction Strategies</a:t>
            </a:r>
          </a:p>
        </p:txBody>
      </p:sp>
      <p:sp>
        <p:nvSpPr>
          <p:cNvPr id="457" name="Rectangle"/>
          <p:cNvSpPr txBox="1"/>
          <p:nvPr/>
        </p:nvSpPr>
        <p:spPr>
          <a:xfrm>
            <a:off x="21621948" y="12945281"/>
            <a:ext cx="1492052" cy="429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r">
              <a:spcBef>
                <a:spcPts val="3200"/>
              </a:spcBef>
              <a:defRPr sz="2000" b="1" cap="all" spc="-59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t>25</a:t>
            </a:fld>
            <a:endParaRPr dirty="0"/>
          </a:p>
        </p:txBody>
      </p:sp>
      <p:pic>
        <p:nvPicPr>
          <p:cNvPr id="5" name="Picture 4" descr="Foggy landscape of mountains reflecting onto a lake at twilight">
            <a:extLst>
              <a:ext uri="{FF2B5EF4-FFF2-40B4-BE49-F238E27FC236}">
                <a16:creationId xmlns:a16="http://schemas.microsoft.com/office/drawing/2014/main" id="{E20E36E7-0DD0-7808-0CD6-BB3C41365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0" y="2659264"/>
            <a:ext cx="8358586" cy="631303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BBAC03-9FA5-4FFC-1CA8-AE2F63B5E60E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000" dirty="0"/>
              <a:t>Contact us for more info</a:t>
            </a:r>
          </a:p>
          <a:p>
            <a:pPr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000" u="sng" dirty="0">
                <a:solidFill>
                  <a:srgbClr val="00B0F0"/>
                </a:solidFill>
                <a:hlinkClick r:id="rId3"/>
              </a:rPr>
              <a:t>INVITE-Home@ucsf.edu</a:t>
            </a:r>
            <a:endParaRPr lang="en-US" sz="5000" u="sng">
              <a:solidFill>
                <a:srgbClr val="00B0F0"/>
              </a:solidFill>
            </a:endParaRPr>
          </a:p>
          <a:p>
            <a:pPr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endParaRPr lang="en-US" sz="5000" u="sng" dirty="0">
              <a:solidFill>
                <a:srgbClr val="00B0F0"/>
              </a:solidFill>
            </a:endParaRPr>
          </a:p>
          <a:p>
            <a:pPr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000" dirty="0">
                <a:solidFill>
                  <a:schemeClr val="tx1"/>
                </a:solidFill>
              </a:rPr>
              <a:t>(415) 294-0609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C0C3D-09AD-18B5-5860-79CD3593FFD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51323745300_3fbcc2602f_b.jpg" descr="51323745300_3fbcc2602f_b.jpg">
            <a:extLst>
              <a:ext uri="{FF2B5EF4-FFF2-40B4-BE49-F238E27FC236}">
                <a16:creationId xmlns:a16="http://schemas.microsoft.com/office/drawing/2014/main" id="{BBE4D4DE-3F16-CC47-7204-C44EE19209ED}"/>
              </a:ext>
            </a:extLst>
          </p:cNvPr>
          <p:cNvPicPr>
            <a:picLocks noGrp="1"/>
          </p:cNvPicPr>
          <p:nvPr>
            <p:ph type="pic" idx="21"/>
          </p:nvPr>
        </p:nvPicPr>
        <p:blipFill>
          <a:blip r:embed="rId4"/>
          <a:srcRect l="16191" r="16191"/>
          <a:stretch/>
        </p:blipFill>
        <p:spPr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56A1C50-AAC5-7E9E-5E23-663DE087D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3479139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Ensure the box includes Cabenuva (rilpivirine and cabotegravir).…"/>
          <p:cNvSpPr txBox="1">
            <a:spLocks noGrp="1"/>
          </p:cNvSpPr>
          <p:nvPr>
            <p:ph type="body" sz="half" idx="1"/>
          </p:nvPr>
        </p:nvSpPr>
        <p:spPr>
          <a:xfrm>
            <a:off x="768927" y="3399084"/>
            <a:ext cx="14293273" cy="773216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rPr sz="4300" dirty="0"/>
              <a:t>Ensure </a:t>
            </a:r>
            <a:r>
              <a:rPr lang="en-US" sz="4300" dirty="0"/>
              <a:t>the box contains </a:t>
            </a:r>
            <a:r>
              <a:rPr lang="en-US" sz="4300" dirty="0" err="1"/>
              <a:t>lenacapavir</a:t>
            </a:r>
            <a:r>
              <a:rPr lang="en-US" sz="4300" dirty="0"/>
              <a:t> and that the name on the kit matches the person receiving the injection.</a:t>
            </a:r>
            <a:endParaRPr sz="4300" dirty="0"/>
          </a:p>
          <a:p>
            <a:pPr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300" dirty="0"/>
              <a:t>Inside each box should be:</a:t>
            </a:r>
          </a:p>
          <a:p>
            <a:pPr marL="685800" indent="-685800">
              <a:buFont typeface="Arial" panose="020B0604020202020204" pitchFamily="34" charset="0"/>
              <a:buChar char="•"/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300" dirty="0"/>
              <a:t>2 vials of </a:t>
            </a:r>
            <a:r>
              <a:rPr lang="en-US" sz="4300" dirty="0" err="1"/>
              <a:t>lenacapavir</a:t>
            </a:r>
            <a:r>
              <a:rPr lang="en-US" sz="4300" dirty="0"/>
              <a:t> (1.5ml each)</a:t>
            </a:r>
          </a:p>
          <a:p>
            <a:pPr marL="685800" indent="-685800">
              <a:buFont typeface="Arial" panose="020B0604020202020204" pitchFamily="34" charset="0"/>
              <a:buChar char="•"/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300" dirty="0"/>
              <a:t>2 syringes</a:t>
            </a:r>
          </a:p>
          <a:p>
            <a:pPr marL="685800" indent="-685800">
              <a:buFont typeface="Arial" panose="020B0604020202020204" pitchFamily="34" charset="0"/>
              <a:buChar char="•"/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300" dirty="0"/>
              <a:t>2 withdrawal needles (18 gauge, 1.5</a:t>
            </a:r>
            <a:r>
              <a:rPr lang="en-US" sz="4300" dirty="0">
                <a:sym typeface="Wingdings" pitchFamily="2" charset="2"/>
              </a:rPr>
              <a:t>”)</a:t>
            </a:r>
          </a:p>
          <a:p>
            <a:pPr marL="685800" indent="-685800">
              <a:buFont typeface="Arial" panose="020B0604020202020204" pitchFamily="34" charset="0"/>
              <a:buChar char="•"/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300" dirty="0">
                <a:sym typeface="Wingdings" pitchFamily="2" charset="2"/>
              </a:rPr>
              <a:t>2 injection needles (22 gauge, 0.5”)</a:t>
            </a:r>
            <a:endParaRPr lang="en-US" sz="43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1873AD-99A7-3A6D-097F-AD6F28DEA2F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8" name="Step #1: Verify Prescrip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t">
            <a:normAutofit/>
          </a:bodyPr>
          <a:lstStyle>
            <a:lvl1pPr>
              <a:defRPr b="0">
                <a:latin typeface="Falling Sky Bold"/>
                <a:ea typeface="Falling Sky Bold"/>
                <a:cs typeface="Falling Sky Bold"/>
                <a:sym typeface="Falling Sky Bold"/>
              </a:defRPr>
            </a:lvl1pPr>
          </a:lstStyle>
          <a:p>
            <a:r>
              <a:rPr>
                <a:latin typeface="Falling Sky Extended" panose="020B0603030403020204" pitchFamily="34" charset="77"/>
              </a:rPr>
              <a:t>Step #</a:t>
            </a:r>
            <a:r>
              <a:rPr lang="en-US">
                <a:latin typeface="Falling Sky Extended" panose="020B0603030403020204" pitchFamily="34" charset="77"/>
              </a:rPr>
              <a:t>1: </a:t>
            </a:r>
            <a:r>
              <a:rPr>
                <a:latin typeface="Falling Sky Extended" panose="020B0603030403020204" pitchFamily="34" charset="77"/>
              </a:rPr>
              <a:t>Verify Prescription</a:t>
            </a:r>
          </a:p>
        </p:txBody>
      </p:sp>
      <p:sp>
        <p:nvSpPr>
          <p:cNvPr id="199" name="Rectangle"/>
          <p:cNvSpPr/>
          <p:nvPr/>
        </p:nvSpPr>
        <p:spPr>
          <a:xfrm>
            <a:off x="0" y="990550"/>
            <a:ext cx="23114000" cy="298749"/>
          </a:xfrm>
          <a:prstGeom prst="rect">
            <a:avLst/>
          </a:prstGeom>
          <a:solidFill>
            <a:srgbClr val="78C6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200" name="Rectangle"/>
          <p:cNvSpPr/>
          <p:nvPr/>
        </p:nvSpPr>
        <p:spPr>
          <a:xfrm>
            <a:off x="1270000" y="12452052"/>
            <a:ext cx="23114000" cy="298748"/>
          </a:xfrm>
          <a:prstGeom prst="rect">
            <a:avLst/>
          </a:prstGeom>
          <a:solidFill>
            <a:srgbClr val="78C6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204" name="Rectangle"/>
          <p:cNvSpPr txBox="1"/>
          <p:nvPr/>
        </p:nvSpPr>
        <p:spPr>
          <a:xfrm>
            <a:off x="21621948" y="12945281"/>
            <a:ext cx="1492052" cy="429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>
              <a:spcBef>
                <a:spcPts val="3200"/>
              </a:spcBef>
              <a:defRPr sz="2000" b="1" cap="all" spc="-59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t>3</a:t>
            </a:fld>
            <a:endParaRPr/>
          </a:p>
        </p:txBody>
      </p:sp>
      <p:pic>
        <p:nvPicPr>
          <p:cNvPr id="1030" name="Picture 6" descr="Lenacapavir, an injectable drug for HIV prevention, is praised as a potential game-changer and offers hope for those who find daily oral medications challenging.">
            <a:extLst>
              <a:ext uri="{FF2B5EF4-FFF2-40B4-BE49-F238E27FC236}">
                <a16:creationId xmlns:a16="http://schemas.microsoft.com/office/drawing/2014/main" id="{84066826-07C9-9484-0CAE-147B6290E93D}"/>
              </a:ext>
            </a:extLst>
          </p:cNvPr>
          <p:cNvPicPr>
            <a:picLocks noGrp="1" noChangeAspect="1" noChangeArrowheads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5" r="24655"/>
          <a:stretch>
            <a:fillRect/>
          </a:stretch>
        </p:blipFill>
        <p:spPr bwMode="auto">
          <a:xfrm>
            <a:off x="15664071" y="2758037"/>
            <a:ext cx="824266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angle"/>
          <p:cNvSpPr/>
          <p:nvPr/>
        </p:nvSpPr>
        <p:spPr>
          <a:xfrm>
            <a:off x="0" y="990550"/>
            <a:ext cx="23114000" cy="298749"/>
          </a:xfrm>
          <a:prstGeom prst="rect">
            <a:avLst/>
          </a:prstGeom>
          <a:solidFill>
            <a:srgbClr val="78C6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209" name="Rectangle"/>
          <p:cNvSpPr/>
          <p:nvPr/>
        </p:nvSpPr>
        <p:spPr>
          <a:xfrm>
            <a:off x="1270000" y="12452052"/>
            <a:ext cx="23114000" cy="298748"/>
          </a:xfrm>
          <a:prstGeom prst="rect">
            <a:avLst/>
          </a:prstGeom>
          <a:solidFill>
            <a:srgbClr val="78C6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211" name="Rectangle"/>
          <p:cNvSpPr txBox="1"/>
          <p:nvPr/>
        </p:nvSpPr>
        <p:spPr>
          <a:xfrm>
            <a:off x="21621948" y="12945281"/>
            <a:ext cx="1492052" cy="429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r">
              <a:spcBef>
                <a:spcPts val="3200"/>
              </a:spcBef>
              <a:defRPr sz="2000" b="1" cap="all" spc="-59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0EBA02-59B3-6A2E-A2E6-FB0C50FEC7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869EF-71FE-9753-57E6-D4FA9A97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>
                <a:latin typeface="Falling Sky Extended" panose="020B0603030403020204" pitchFamily="34" charset="77"/>
                <a:sym typeface="Falling Sky Bold"/>
              </a:rPr>
              <a:t>Step #2: Gather and Organize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0C8461-38F1-EE1E-724C-B4B962F9CE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 defTabSz="560831">
              <a:spcBef>
                <a:spcPts val="3100"/>
              </a:spcBef>
              <a:defRPr sz="576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000" u="sng" dirty="0"/>
              <a:t>Supplies</a:t>
            </a:r>
          </a:p>
          <a:p>
            <a:pPr defTabSz="560831">
              <a:spcBef>
                <a:spcPts val="3100"/>
              </a:spcBef>
              <a:defRPr sz="576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000" dirty="0"/>
              <a:t>Lenacapavir injection kit</a:t>
            </a:r>
          </a:p>
          <a:p>
            <a:pPr defTabSz="560831">
              <a:spcBef>
                <a:spcPts val="3100"/>
              </a:spcBef>
              <a:defRPr sz="576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000" dirty="0"/>
              <a:t>Gloves</a:t>
            </a:r>
          </a:p>
          <a:p>
            <a:pPr defTabSz="560831">
              <a:spcBef>
                <a:spcPts val="3100"/>
              </a:spcBef>
              <a:defRPr sz="576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000" dirty="0"/>
              <a:t>Alcohol swabs</a:t>
            </a:r>
          </a:p>
          <a:p>
            <a:pPr defTabSz="560831">
              <a:spcBef>
                <a:spcPts val="3100"/>
              </a:spcBef>
              <a:defRPr sz="576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000" dirty="0"/>
              <a:t>Sterile gauze</a:t>
            </a:r>
          </a:p>
          <a:p>
            <a:pPr defTabSz="560831">
              <a:spcBef>
                <a:spcPts val="3100"/>
              </a:spcBef>
              <a:defRPr sz="576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000" dirty="0"/>
              <a:t>Sterile pad</a:t>
            </a:r>
          </a:p>
          <a:p>
            <a:pPr defTabSz="560831">
              <a:spcBef>
                <a:spcPts val="3100"/>
              </a:spcBef>
              <a:defRPr sz="576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000" dirty="0"/>
              <a:t>Adhesive bandages</a:t>
            </a:r>
          </a:p>
          <a:p>
            <a:pPr defTabSz="560831">
              <a:spcBef>
                <a:spcPts val="3100"/>
              </a:spcBef>
              <a:defRPr sz="576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000" dirty="0"/>
              <a:t>Sharps disposal container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DDB499-3EA7-96BD-0AA3-477CBA53B034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pPr defTabSz="560831" hangingPunct="1">
              <a:spcBef>
                <a:spcPts val="3100"/>
              </a:spcBef>
              <a:defRPr sz="576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000" u="sng" dirty="0"/>
              <a:t>Location</a:t>
            </a:r>
          </a:p>
          <a:p>
            <a:pPr algn="l" defTabSz="560831" hangingPunct="1">
              <a:spcBef>
                <a:spcPts val="3100"/>
              </a:spcBef>
              <a:defRPr sz="576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000" dirty="0">
                <a:latin typeface="Helvetica"/>
                <a:ea typeface="Helvetica"/>
                <a:cs typeface="Helvetica"/>
                <a:sym typeface="Helvetica"/>
              </a:rPr>
              <a:t>Choose a well-lit area</a:t>
            </a:r>
          </a:p>
          <a:p>
            <a:pPr algn="l" defTabSz="560831" hangingPunct="1">
              <a:spcBef>
                <a:spcPts val="3100"/>
              </a:spcBef>
              <a:defRPr sz="576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000" dirty="0">
                <a:latin typeface="Helvetica"/>
                <a:ea typeface="Helvetica"/>
                <a:cs typeface="Helvetica"/>
                <a:sym typeface="Helvetica"/>
              </a:rPr>
              <a:t>Assemble all supplies on a clean, easily accessible surface</a:t>
            </a:r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heck the expiration date on both vials.…"/>
          <p:cNvSpPr txBox="1">
            <a:spLocks noGrp="1"/>
          </p:cNvSpPr>
          <p:nvPr>
            <p:ph type="body" sz="half" idx="1"/>
          </p:nvPr>
        </p:nvSpPr>
        <p:spPr>
          <a:xfrm>
            <a:off x="859367" y="3730481"/>
            <a:ext cx="11878733" cy="71396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449833">
              <a:spcBef>
                <a:spcPts val="2500"/>
              </a:spcBef>
              <a:defRPr sz="4619">
                <a:latin typeface="Helvetica"/>
                <a:ea typeface="Helvetica"/>
                <a:cs typeface="Helvetica"/>
                <a:sym typeface="Helvetica"/>
              </a:defRPr>
            </a:pPr>
            <a:r>
              <a:rPr sz="4400" dirty="0"/>
              <a:t>Check </a:t>
            </a:r>
            <a:r>
              <a:rPr lang="en-US" sz="4400" dirty="0"/>
              <a:t>the </a:t>
            </a:r>
            <a:r>
              <a:rPr sz="4400" dirty="0"/>
              <a:t>expiration date on both vials.</a:t>
            </a:r>
          </a:p>
          <a:p>
            <a:pPr defTabSz="449833">
              <a:spcBef>
                <a:spcPts val="2500"/>
              </a:spcBef>
              <a:defRPr sz="770">
                <a:latin typeface="Helvetica"/>
                <a:ea typeface="Helvetica"/>
                <a:cs typeface="Helvetica"/>
                <a:sym typeface="Helvetica"/>
              </a:defRPr>
            </a:pPr>
            <a:endParaRPr sz="700" dirty="0"/>
          </a:p>
          <a:p>
            <a:pPr defTabSz="449833">
              <a:spcBef>
                <a:spcPts val="2500"/>
              </a:spcBef>
              <a:defRPr sz="4619">
                <a:latin typeface="Helvetica"/>
                <a:ea typeface="Helvetica"/>
                <a:cs typeface="Helvetica"/>
                <a:sym typeface="Helvetica"/>
              </a:defRPr>
            </a:pPr>
            <a:r>
              <a:rPr sz="4400" dirty="0"/>
              <a:t>Do not </a:t>
            </a:r>
            <a:r>
              <a:rPr dirty="0"/>
              <a:t>use</a:t>
            </a:r>
            <a:r>
              <a:rPr sz="4400" dirty="0"/>
              <a:t> if expired.</a:t>
            </a:r>
          </a:p>
          <a:p>
            <a:pPr defTabSz="449833">
              <a:spcBef>
                <a:spcPts val="2500"/>
              </a:spcBef>
              <a:defRPr sz="770">
                <a:latin typeface="Helvetica"/>
                <a:ea typeface="Helvetica"/>
                <a:cs typeface="Helvetica"/>
                <a:sym typeface="Helvetica"/>
              </a:defRPr>
            </a:pPr>
            <a:endParaRPr sz="700" dirty="0"/>
          </a:p>
          <a:p>
            <a:pPr defTabSz="449833">
              <a:spcBef>
                <a:spcPts val="2500"/>
              </a:spcBef>
              <a:defRPr sz="4619">
                <a:latin typeface="Helvetica"/>
                <a:ea typeface="Helvetica"/>
                <a:cs typeface="Helvetica"/>
                <a:sym typeface="Helvetica"/>
              </a:defRPr>
            </a:pPr>
            <a:r>
              <a:rPr sz="4400" dirty="0"/>
              <a:t>Ensure medication is </a:t>
            </a:r>
            <a:r>
              <a:rPr lang="en-US" sz="4400" dirty="0"/>
              <a:t>yellow </a:t>
            </a:r>
            <a:r>
              <a:rPr sz="4400" dirty="0"/>
              <a:t>and free from particles or discoloration. </a:t>
            </a:r>
            <a:endParaRPr lang="en-US" sz="4400" dirty="0"/>
          </a:p>
          <a:p>
            <a:pPr defTabSz="449833">
              <a:spcBef>
                <a:spcPts val="2500"/>
              </a:spcBef>
              <a:defRPr sz="4619">
                <a:latin typeface="Helvetica"/>
                <a:ea typeface="Helvetica"/>
                <a:cs typeface="Helvetica"/>
                <a:sym typeface="Helvetica"/>
              </a:defRPr>
            </a:pPr>
            <a:r>
              <a:rPr sz="4400" dirty="0"/>
              <a:t>If you notice any abnormalities, do not use </a:t>
            </a:r>
            <a:r>
              <a:rPr lang="en-US" sz="4400" dirty="0"/>
              <a:t>it</a:t>
            </a:r>
            <a:r>
              <a:rPr sz="4400" dirty="0"/>
              <a:t>.</a:t>
            </a:r>
          </a:p>
          <a:p>
            <a:pPr defTabSz="449833">
              <a:spcBef>
                <a:spcPts val="2500"/>
              </a:spcBef>
              <a:defRPr sz="770">
                <a:latin typeface="Helvetica"/>
                <a:ea typeface="Helvetica"/>
                <a:cs typeface="Helvetica"/>
                <a:sym typeface="Helvetica"/>
              </a:defRPr>
            </a:pPr>
            <a:endParaRPr sz="7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D660D1-AF55-BF3E-4023-3FC1D22A878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4" name="Step #3: Inspect Both Via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b="0">
                <a:latin typeface="Falling Sky Bold"/>
                <a:ea typeface="Falling Sky Bold"/>
                <a:cs typeface="Falling Sky Bold"/>
                <a:sym typeface="Falling Sky Bold"/>
              </a:defRPr>
            </a:lvl1pPr>
          </a:lstStyle>
          <a:p>
            <a:r>
              <a:rPr dirty="0">
                <a:latin typeface="Falling Sky Extended" panose="020B0603030403020204" pitchFamily="34" charset="77"/>
              </a:rPr>
              <a:t>Step #</a:t>
            </a:r>
            <a:r>
              <a:rPr lang="en-US" dirty="0">
                <a:latin typeface="Falling Sky Extended" panose="020B0603030403020204" pitchFamily="34" charset="77"/>
              </a:rPr>
              <a:t>3</a:t>
            </a:r>
            <a:r>
              <a:rPr dirty="0">
                <a:latin typeface="Falling Sky Extended" panose="020B0603030403020204" pitchFamily="34" charset="77"/>
              </a:rPr>
              <a:t>: Inspect Both Vials</a:t>
            </a:r>
          </a:p>
        </p:txBody>
      </p:sp>
      <p:sp>
        <p:nvSpPr>
          <p:cNvPr id="216" name="Rectangle"/>
          <p:cNvSpPr/>
          <p:nvPr/>
        </p:nvSpPr>
        <p:spPr>
          <a:xfrm>
            <a:off x="0" y="990550"/>
            <a:ext cx="23114000" cy="298749"/>
          </a:xfrm>
          <a:prstGeom prst="rect">
            <a:avLst/>
          </a:prstGeom>
          <a:solidFill>
            <a:srgbClr val="78C6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 dirty="0"/>
          </a:p>
        </p:txBody>
      </p:sp>
      <p:sp>
        <p:nvSpPr>
          <p:cNvPr id="217" name="Rectangle"/>
          <p:cNvSpPr/>
          <p:nvPr/>
        </p:nvSpPr>
        <p:spPr>
          <a:xfrm>
            <a:off x="1270000" y="12452052"/>
            <a:ext cx="23114000" cy="298748"/>
          </a:xfrm>
          <a:prstGeom prst="rect">
            <a:avLst/>
          </a:prstGeom>
          <a:solidFill>
            <a:srgbClr val="78C6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 dirty="0"/>
          </a:p>
        </p:txBody>
      </p:sp>
      <p:sp>
        <p:nvSpPr>
          <p:cNvPr id="219" name="Rectangle"/>
          <p:cNvSpPr txBox="1"/>
          <p:nvPr/>
        </p:nvSpPr>
        <p:spPr>
          <a:xfrm>
            <a:off x="21621948" y="12945281"/>
            <a:ext cx="1492052" cy="429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>
              <a:spcBef>
                <a:spcPts val="3200"/>
              </a:spcBef>
              <a:defRPr sz="2000" b="1" cap="all" spc="-59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t>5</a:t>
            </a:fld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BC6BEA-44B7-63BE-B9F7-F8C8CF714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5342" y="4524662"/>
            <a:ext cx="8243102" cy="5843016"/>
          </a:xfrm>
          <a:prstGeom prst="rect">
            <a:avLst/>
          </a:prstGeom>
        </p:spPr>
      </p:pic>
    </p:spTree>
  </p:cSld>
  <p:clrMapOvr>
    <a:masterClrMapping/>
  </p:clrMapOvr>
  <p:transition spd="med"/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Wait 15 minutes to allow medication to come to room temperature.…"/>
          <p:cNvSpPr txBox="1">
            <a:spLocks noGrp="1"/>
          </p:cNvSpPr>
          <p:nvPr>
            <p:ph type="body" sz="half" idx="1"/>
          </p:nvPr>
        </p:nvSpPr>
        <p:spPr>
          <a:xfrm>
            <a:off x="1295400" y="4412463"/>
            <a:ext cx="11442700" cy="523631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rPr sz="5000" dirty="0"/>
              <a:t>Wash hands and put on gloves.</a:t>
            </a:r>
            <a:endParaRPr lang="en-US" sz="5000" dirty="0"/>
          </a:p>
          <a:p>
            <a:pPr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000" dirty="0"/>
              <a:t>Consider applying ice before injection at injection site to reduce pain.</a:t>
            </a:r>
            <a:endParaRPr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A21D7-8CF6-E728-76A8-781521E3EFE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2" name="Step #4: Wait 15 Minutes"/>
          <p:cNvSpPr txBox="1">
            <a:spLocks noGrp="1"/>
          </p:cNvSpPr>
          <p:nvPr>
            <p:ph type="title"/>
          </p:nvPr>
        </p:nvSpPr>
        <p:spPr>
          <a:xfrm>
            <a:off x="1295399" y="1625600"/>
            <a:ext cx="16056935" cy="2466975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0">
                <a:latin typeface="Falling Sky Bold"/>
                <a:ea typeface="Falling Sky Bold"/>
                <a:cs typeface="Falling Sky Bold"/>
                <a:sym typeface="Falling Sky Bold"/>
              </a:defRPr>
            </a:lvl1pPr>
          </a:lstStyle>
          <a:p>
            <a:r>
              <a:rPr dirty="0">
                <a:latin typeface="Falling Sky Extended" panose="020B0603030403020204" pitchFamily="34" charset="77"/>
              </a:rPr>
              <a:t>Step #</a:t>
            </a:r>
            <a:r>
              <a:rPr lang="en-US" dirty="0">
                <a:latin typeface="Falling Sky Extended" panose="020B0603030403020204" pitchFamily="34" charset="77"/>
              </a:rPr>
              <a:t>4</a:t>
            </a:r>
            <a:r>
              <a:rPr dirty="0">
                <a:latin typeface="Falling Sky Extended" panose="020B0603030403020204" pitchFamily="34" charset="77"/>
              </a:rPr>
              <a:t>: Wa</a:t>
            </a:r>
            <a:r>
              <a:rPr lang="en-US" dirty="0">
                <a:latin typeface="Falling Sky Extended" panose="020B0603030403020204" pitchFamily="34" charset="77"/>
              </a:rPr>
              <a:t>SH Your HANDS AND PUT ON GLOVES</a:t>
            </a:r>
            <a:endParaRPr dirty="0">
              <a:latin typeface="Falling Sky Extended" panose="020B0603030403020204" pitchFamily="34" charset="77"/>
            </a:endParaRPr>
          </a:p>
        </p:txBody>
      </p:sp>
      <p:pic>
        <p:nvPicPr>
          <p:cNvPr id="10" name="Picture Placeholder 9" descr="Drawing medicine from a vial">
            <a:extLst>
              <a:ext uri="{FF2B5EF4-FFF2-40B4-BE49-F238E27FC236}">
                <a16:creationId xmlns:a16="http://schemas.microsoft.com/office/drawing/2014/main" id="{04FE0F27-6C9E-C66A-0356-9253D82566DE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3" r="16973"/>
          <a:stretch>
            <a:fillRect/>
          </a:stretch>
        </p:blipFill>
        <p:spPr>
          <a:xfrm>
            <a:off x="16510142" y="7871791"/>
            <a:ext cx="7410307" cy="4272584"/>
          </a:xfrm>
        </p:spPr>
      </p:pic>
      <p:sp>
        <p:nvSpPr>
          <p:cNvPr id="224" name="Rectangle"/>
          <p:cNvSpPr/>
          <p:nvPr/>
        </p:nvSpPr>
        <p:spPr>
          <a:xfrm>
            <a:off x="0" y="990550"/>
            <a:ext cx="23114000" cy="298749"/>
          </a:xfrm>
          <a:prstGeom prst="rect">
            <a:avLst/>
          </a:prstGeom>
          <a:solidFill>
            <a:srgbClr val="78C6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 dirty="0"/>
          </a:p>
        </p:txBody>
      </p:sp>
      <p:sp>
        <p:nvSpPr>
          <p:cNvPr id="225" name="Rectangle"/>
          <p:cNvSpPr/>
          <p:nvPr/>
        </p:nvSpPr>
        <p:spPr>
          <a:xfrm>
            <a:off x="1270000" y="12452052"/>
            <a:ext cx="23114000" cy="298748"/>
          </a:xfrm>
          <a:prstGeom prst="rect">
            <a:avLst/>
          </a:prstGeom>
          <a:solidFill>
            <a:srgbClr val="78C6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 dirty="0"/>
          </a:p>
        </p:txBody>
      </p:sp>
      <p:sp>
        <p:nvSpPr>
          <p:cNvPr id="227" name="Rectangle"/>
          <p:cNvSpPr txBox="1"/>
          <p:nvPr/>
        </p:nvSpPr>
        <p:spPr>
          <a:xfrm>
            <a:off x="21621948" y="12945281"/>
            <a:ext cx="1492052" cy="429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>
              <a:spcBef>
                <a:spcPts val="3200"/>
              </a:spcBef>
              <a:defRPr sz="2000" b="1" cap="all" spc="-59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t>6</a:t>
            </a:fld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0E0A1A-7E47-7CFA-2976-E18A399D8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6509381" y="3278062"/>
            <a:ext cx="7410307" cy="464184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D65A-DAAA-5AE8-34CC-42A5FD72A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8" y="4508500"/>
            <a:ext cx="21869401" cy="4699000"/>
          </a:xfrm>
        </p:spPr>
        <p:txBody>
          <a:bodyPr>
            <a:normAutofit/>
          </a:bodyPr>
          <a:lstStyle/>
          <a:p>
            <a:r>
              <a:rPr lang="en-US" sz="17000" spc="-400" dirty="0">
                <a:latin typeface="Falling Sky Extended" panose="020B0603030403020204" pitchFamily="34" charset="77"/>
              </a:rPr>
              <a:t>Preparing the Injections</a:t>
            </a:r>
            <a:endParaRPr lang="en-US" dirty="0"/>
          </a:p>
        </p:txBody>
      </p:sp>
      <p:sp>
        <p:nvSpPr>
          <p:cNvPr id="230" name="Rectangle"/>
          <p:cNvSpPr/>
          <p:nvPr/>
        </p:nvSpPr>
        <p:spPr>
          <a:xfrm>
            <a:off x="0" y="990550"/>
            <a:ext cx="24383999" cy="315163"/>
          </a:xfrm>
          <a:prstGeom prst="rect">
            <a:avLst/>
          </a:prstGeom>
          <a:solidFill>
            <a:srgbClr val="66C5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 dirty="0"/>
          </a:p>
        </p:txBody>
      </p:sp>
      <p:sp>
        <p:nvSpPr>
          <p:cNvPr id="231" name="Rectangle"/>
          <p:cNvSpPr/>
          <p:nvPr/>
        </p:nvSpPr>
        <p:spPr>
          <a:xfrm>
            <a:off x="0" y="12452052"/>
            <a:ext cx="24384000" cy="315163"/>
          </a:xfrm>
          <a:prstGeom prst="rect">
            <a:avLst/>
          </a:prstGeom>
          <a:solidFill>
            <a:srgbClr val="66C5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 dirty="0"/>
          </a:p>
        </p:txBody>
      </p:sp>
      <p:sp>
        <p:nvSpPr>
          <p:cNvPr id="233" name="Rectangle"/>
          <p:cNvSpPr txBox="1"/>
          <p:nvPr/>
        </p:nvSpPr>
        <p:spPr>
          <a:xfrm>
            <a:off x="21621948" y="12945281"/>
            <a:ext cx="1492052" cy="429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>
              <a:spcBef>
                <a:spcPts val="3200"/>
              </a:spcBef>
              <a:defRPr sz="2000" b="1" cap="all" spc="-59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t>7</a:t>
            </a:fld>
            <a:endParaRPr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ke one vial vigorously for 10 seconds.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5000" dirty="0"/>
              <a:t>Remove the vial cap. </a:t>
            </a:r>
          </a:p>
          <a:p>
            <a:r>
              <a:rPr lang="en-US" sz="5000" dirty="0"/>
              <a:t>Vigorously wipe rubber stopper with an alcohol wipe.</a:t>
            </a:r>
          </a:p>
          <a:p>
            <a:r>
              <a:rPr lang="en-US" sz="5000" dirty="0"/>
              <a:t>Do not allow anything to touch the rubber stopper after wiping it.</a:t>
            </a:r>
            <a:endParaRPr sz="5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4AF691-BF75-0916-003B-07C61E980F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6" name="Step #5: Shak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b="0">
                <a:latin typeface="Falling Sky Bold"/>
                <a:ea typeface="Falling Sky Bold"/>
                <a:cs typeface="Falling Sky Bold"/>
                <a:sym typeface="Falling Sky Bold"/>
              </a:defRPr>
            </a:lvl1pPr>
          </a:lstStyle>
          <a:p>
            <a:r>
              <a:rPr dirty="0">
                <a:latin typeface="Falling Sky Extended" panose="020B0603030403020204" pitchFamily="34" charset="77"/>
              </a:rPr>
              <a:t>Step #</a:t>
            </a:r>
            <a:r>
              <a:rPr lang="en-US" dirty="0">
                <a:latin typeface="Falling Sky Extended" panose="020B0603030403020204" pitchFamily="34" charset="77"/>
              </a:rPr>
              <a:t>5</a:t>
            </a:r>
            <a:r>
              <a:rPr dirty="0">
                <a:latin typeface="Falling Sky Extended" panose="020B0603030403020204" pitchFamily="34" charset="77"/>
              </a:rPr>
              <a:t>:</a:t>
            </a:r>
            <a:r>
              <a:rPr lang="en-US" dirty="0">
                <a:latin typeface="Falling Sky Extended" panose="020B0603030403020204" pitchFamily="34" charset="77"/>
              </a:rPr>
              <a:t> Remove the vial cap </a:t>
            </a:r>
            <a:endParaRPr dirty="0">
              <a:latin typeface="Falling Sky Extended" panose="020B0603030403020204" pitchFamily="34" charset="77"/>
            </a:endParaRPr>
          </a:p>
        </p:txBody>
      </p:sp>
      <p:sp>
        <p:nvSpPr>
          <p:cNvPr id="238" name="Rectangle"/>
          <p:cNvSpPr/>
          <p:nvPr/>
        </p:nvSpPr>
        <p:spPr>
          <a:xfrm>
            <a:off x="0" y="990550"/>
            <a:ext cx="23114000" cy="298749"/>
          </a:xfrm>
          <a:prstGeom prst="rect">
            <a:avLst/>
          </a:prstGeom>
          <a:solidFill>
            <a:srgbClr val="66C5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 dirty="0"/>
          </a:p>
        </p:txBody>
      </p:sp>
      <p:sp>
        <p:nvSpPr>
          <p:cNvPr id="239" name="Rectangle"/>
          <p:cNvSpPr/>
          <p:nvPr/>
        </p:nvSpPr>
        <p:spPr>
          <a:xfrm>
            <a:off x="1270000" y="12452052"/>
            <a:ext cx="23114000" cy="298748"/>
          </a:xfrm>
          <a:prstGeom prst="rect">
            <a:avLst/>
          </a:prstGeom>
          <a:solidFill>
            <a:srgbClr val="66C5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 dirty="0"/>
          </a:p>
        </p:txBody>
      </p:sp>
      <p:sp>
        <p:nvSpPr>
          <p:cNvPr id="241" name="Rectangle"/>
          <p:cNvSpPr txBox="1"/>
          <p:nvPr/>
        </p:nvSpPr>
        <p:spPr>
          <a:xfrm>
            <a:off x="21621948" y="12945281"/>
            <a:ext cx="1492052" cy="429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>
              <a:spcBef>
                <a:spcPts val="3200"/>
              </a:spcBef>
              <a:defRPr sz="2000" b="1" cap="all" spc="-59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t>8</a:t>
            </a:fld>
            <a:endParaRPr dirty="0"/>
          </a:p>
        </p:txBody>
      </p:sp>
      <p:sp>
        <p:nvSpPr>
          <p:cNvPr id="18" name="AutoShape 2" descr="Image preview">
            <a:extLst>
              <a:ext uri="{FF2B5EF4-FFF2-40B4-BE49-F238E27FC236}">
                <a16:creationId xmlns:a16="http://schemas.microsoft.com/office/drawing/2014/main" id="{A61D30BC-8DA8-490C-EFE6-170D9A183B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AutoShape 16" descr="Image preview">
            <a:extLst>
              <a:ext uri="{FF2B5EF4-FFF2-40B4-BE49-F238E27FC236}">
                <a16:creationId xmlns:a16="http://schemas.microsoft.com/office/drawing/2014/main" id="{ADF7A678-258B-D2E7-4A61-BF8ABC67F3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192000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9126D6-8713-19CD-33B2-AFFF03F11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500" y="3140709"/>
            <a:ext cx="10223500" cy="726559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urn vial upside down and confirm the medicine is uniform. It should look uniform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pPr defTabSz="560831">
              <a:spcBef>
                <a:spcPts val="3100"/>
              </a:spcBef>
              <a:defRPr sz="576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000" dirty="0"/>
              <a:t>Attach the 18-gauge, 1.5-inch pink withdrawal needle to the syringe.</a:t>
            </a:r>
            <a:endParaRPr sz="5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7E8506-3FA4-4DA3-0329-240CB09A74D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4" name="Step #6: Inspec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b="0">
                <a:latin typeface="Falling Sky Bold"/>
                <a:ea typeface="Falling Sky Bold"/>
                <a:cs typeface="Falling Sky Bold"/>
                <a:sym typeface="Falling Sky Bold"/>
              </a:defRPr>
            </a:lvl1pPr>
          </a:lstStyle>
          <a:p>
            <a:r>
              <a:rPr dirty="0">
                <a:latin typeface="Falling Sky Extended" panose="020B0603030403020204" pitchFamily="34" charset="77"/>
              </a:rPr>
              <a:t>Step #</a:t>
            </a:r>
            <a:r>
              <a:rPr lang="en-US" dirty="0">
                <a:latin typeface="Falling Sky Extended" panose="020B0603030403020204" pitchFamily="34" charset="77"/>
              </a:rPr>
              <a:t>6</a:t>
            </a:r>
            <a:r>
              <a:rPr dirty="0">
                <a:latin typeface="Falling Sky Extended" panose="020B0603030403020204" pitchFamily="34" charset="77"/>
              </a:rPr>
              <a:t>: </a:t>
            </a:r>
            <a:r>
              <a:rPr lang="en-US" dirty="0">
                <a:latin typeface="Falling Sky Extended" panose="020B0603030403020204" pitchFamily="34" charset="77"/>
              </a:rPr>
              <a:t>Attach needle</a:t>
            </a:r>
            <a:endParaRPr dirty="0">
              <a:latin typeface="Falling Sky Extended" panose="020B0603030403020204" pitchFamily="34" charset="77"/>
            </a:endParaRPr>
          </a:p>
        </p:txBody>
      </p:sp>
      <p:sp>
        <p:nvSpPr>
          <p:cNvPr id="246" name="Rectangle"/>
          <p:cNvSpPr/>
          <p:nvPr/>
        </p:nvSpPr>
        <p:spPr>
          <a:xfrm>
            <a:off x="0" y="990550"/>
            <a:ext cx="23114000" cy="298749"/>
          </a:xfrm>
          <a:prstGeom prst="rect">
            <a:avLst/>
          </a:prstGeom>
          <a:solidFill>
            <a:srgbClr val="66C5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 dirty="0"/>
          </a:p>
        </p:txBody>
      </p:sp>
      <p:sp>
        <p:nvSpPr>
          <p:cNvPr id="247" name="Rectangle"/>
          <p:cNvSpPr/>
          <p:nvPr/>
        </p:nvSpPr>
        <p:spPr>
          <a:xfrm>
            <a:off x="1270000" y="12452052"/>
            <a:ext cx="23114000" cy="298748"/>
          </a:xfrm>
          <a:prstGeom prst="rect">
            <a:avLst/>
          </a:prstGeom>
          <a:solidFill>
            <a:srgbClr val="66C5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 dirty="0"/>
          </a:p>
        </p:txBody>
      </p:sp>
      <p:sp>
        <p:nvSpPr>
          <p:cNvPr id="249" name="Rectangle"/>
          <p:cNvSpPr txBox="1"/>
          <p:nvPr/>
        </p:nvSpPr>
        <p:spPr>
          <a:xfrm>
            <a:off x="21621948" y="12945281"/>
            <a:ext cx="1492052" cy="429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>
              <a:spcBef>
                <a:spcPts val="3200"/>
              </a:spcBef>
              <a:defRPr sz="2000" b="1" cap="all" spc="-59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t>9</a:t>
            </a:fld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40E6EA-8BC4-E9AE-A276-0489BDA54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0321" y="3566160"/>
            <a:ext cx="7631628" cy="874438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-44" normalizeH="0" baseline="0">
            <a:ln>
              <a:noFill/>
            </a:ln>
            <a:solidFill>
              <a:srgbClr val="FFFFFF"/>
            </a:solidFill>
            <a:effectLst/>
            <a:uFillTx/>
            <a:latin typeface="Graphik-SemiboldItalic"/>
            <a:ea typeface="Graphik-SemiboldItalic"/>
            <a:cs typeface="Graphik-SemiboldItalic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33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raphik-SemiboldItalic"/>
            <a:ea typeface="Graphik-SemiboldItalic"/>
            <a:cs typeface="Graphik-SemiboldItalic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-44" normalizeH="0" baseline="0">
            <a:ln>
              <a:noFill/>
            </a:ln>
            <a:solidFill>
              <a:srgbClr val="FFFFFF"/>
            </a:solidFill>
            <a:effectLst/>
            <a:uFillTx/>
            <a:latin typeface="Graphik-SemiboldItalic"/>
            <a:ea typeface="Graphik-SemiboldItalic"/>
            <a:cs typeface="Graphik-SemiboldItalic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33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raphik-SemiboldItalic"/>
            <a:ea typeface="Graphik-SemiboldItalic"/>
            <a:cs typeface="Graphik-SemiboldItalic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5654</TotalTime>
  <Words>791</Words>
  <Application>Microsoft Macintosh PowerPoint</Application>
  <PresentationFormat>Custom</PresentationFormat>
  <Paragraphs>121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Falling Sky Extended</vt:lpstr>
      <vt:lpstr>Graphik</vt:lpstr>
      <vt:lpstr>Graphik-SemiboldItalic</vt:lpstr>
      <vt:lpstr>Helvetica</vt:lpstr>
      <vt:lpstr>Helvetica Neue</vt:lpstr>
      <vt:lpstr>Wingdings</vt:lpstr>
      <vt:lpstr>27_Showcase</vt:lpstr>
      <vt:lpstr>Checklist: Lenacapavir Step-by-Step Process</vt:lpstr>
      <vt:lpstr>Materials</vt:lpstr>
      <vt:lpstr>Step #1: Verify Prescription</vt:lpstr>
      <vt:lpstr>Step #2: Gather and Organize</vt:lpstr>
      <vt:lpstr>Step #3: Inspect Both Vials</vt:lpstr>
      <vt:lpstr>Step #4: WaSH Your HANDS AND PUT ON GLOVES</vt:lpstr>
      <vt:lpstr>Preparing the Injections</vt:lpstr>
      <vt:lpstr>Step #5: Remove the vial cap </vt:lpstr>
      <vt:lpstr>Step #6: Attach needle</vt:lpstr>
      <vt:lpstr>Step #7A: Inject air</vt:lpstr>
      <vt:lpstr>Step #7B: Draw Up Dose</vt:lpstr>
      <vt:lpstr>Step #8: Remove pink withdrawal needle</vt:lpstr>
      <vt:lpstr>Step #9A: REPLACE with gray injection needle</vt:lpstr>
      <vt:lpstr>Step #9B: Prime needle</vt:lpstr>
      <vt:lpstr>Administering the Injections</vt:lpstr>
      <vt:lpstr>Step #10: Choose injection site</vt:lpstr>
      <vt:lpstr>Step #11A: Prepare site</vt:lpstr>
      <vt:lpstr>Step #11B: Pinch the skin</vt:lpstr>
      <vt:lpstr>Step #11C: inject the medication</vt:lpstr>
      <vt:lpstr>Step #11D: Take it slow and steady</vt:lpstr>
      <vt:lpstr>Step #12: Withdraw needle</vt:lpstr>
      <vt:lpstr>Step #13: Assess Site</vt:lpstr>
      <vt:lpstr>Step #14: Repeat steps 5-13</vt:lpstr>
      <vt:lpstr>Post Injection</vt:lpstr>
      <vt:lpstr>Injection Site Pain  Reduction Strategies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Van Nuys, Jonathan</cp:lastModifiedBy>
  <cp:revision>96</cp:revision>
  <dcterms:modified xsi:type="dcterms:W3CDTF">2025-08-28T20:58:28Z</dcterms:modified>
</cp:coreProperties>
</file>